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5" r:id="rId3"/>
    <p:sldId id="276" r:id="rId4"/>
    <p:sldId id="277" r:id="rId5"/>
    <p:sldId id="278" r:id="rId6"/>
    <p:sldId id="287" r:id="rId7"/>
    <p:sldId id="259" r:id="rId8"/>
    <p:sldId id="288" r:id="rId9"/>
    <p:sldId id="290" r:id="rId10"/>
    <p:sldId id="279" r:id="rId11"/>
    <p:sldId id="285" r:id="rId12"/>
    <p:sldId id="280" r:id="rId13"/>
    <p:sldId id="260" r:id="rId14"/>
    <p:sldId id="261" r:id="rId15"/>
    <p:sldId id="265" r:id="rId16"/>
    <p:sldId id="262" r:id="rId17"/>
    <p:sldId id="286" r:id="rId18"/>
    <p:sldId id="282" r:id="rId19"/>
    <p:sldId id="283" r:id="rId20"/>
    <p:sldId id="284" r:id="rId21"/>
    <p:sldId id="267" r:id="rId22"/>
    <p:sldId id="270" r:id="rId23"/>
    <p:sldId id="271"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359612-DA4D-48D6-BB19-57B2934FAFDC}" type="datetimeFigureOut">
              <a:rPr lang="fr-FR" smtClean="0"/>
              <a:t>07/04/2014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8FC9-0D91-443C-BA9F-9A509E6E8F74}" type="slidenum">
              <a:rPr lang="fr-FR" smtClean="0"/>
              <a:t>‹N°›</a:t>
            </a:fld>
            <a:endParaRPr lang="fr-FR"/>
          </a:p>
        </p:txBody>
      </p:sp>
    </p:spTree>
    <p:extLst>
      <p:ext uri="{BB962C8B-B14F-4D97-AF65-F5344CB8AC3E}">
        <p14:creationId xmlns:p14="http://schemas.microsoft.com/office/powerpoint/2010/main" val="18306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30166CC-279E-41CE-8EB5-D896E18C1453}" type="slidenum">
              <a:rPr lang="fr-FR" altLang="fr-FR" smtClean="0">
                <a:latin typeface="Arial" charset="0"/>
              </a:rPr>
              <a:pPr eaLnBrk="1" hangingPunct="1">
                <a:spcBef>
                  <a:spcPct val="0"/>
                </a:spcBef>
              </a:pPr>
              <a:t>1</a:t>
            </a:fld>
            <a:endParaRPr lang="fr-FR" alt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608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C4B4056-08A0-4FC4-898A-BF37D01872DE}" type="datetimeFigureOut">
              <a:rPr lang="fr-FR" smtClean="0"/>
              <a:t>07/04/2014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F59E4F-2561-44E9-BF10-3F34330CC3C0}" type="slidenum">
              <a:rPr lang="fr-FR" smtClean="0"/>
              <a:t>‹N°›</a:t>
            </a:fld>
            <a:endParaRPr lang="fr-FR"/>
          </a:p>
        </p:txBody>
      </p:sp>
    </p:spTree>
    <p:extLst>
      <p:ext uri="{BB962C8B-B14F-4D97-AF65-F5344CB8AC3E}">
        <p14:creationId xmlns:p14="http://schemas.microsoft.com/office/powerpoint/2010/main" val="393343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4B4056-08A0-4FC4-898A-BF37D01872DE}" type="datetimeFigureOut">
              <a:rPr lang="fr-FR" smtClean="0"/>
              <a:t>07/04/2014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F59E4F-2561-44E9-BF10-3F34330CC3C0}" type="slidenum">
              <a:rPr lang="fr-FR" smtClean="0"/>
              <a:t>‹N°›</a:t>
            </a:fld>
            <a:endParaRPr lang="fr-FR"/>
          </a:p>
        </p:txBody>
      </p:sp>
    </p:spTree>
    <p:extLst>
      <p:ext uri="{BB962C8B-B14F-4D97-AF65-F5344CB8AC3E}">
        <p14:creationId xmlns:p14="http://schemas.microsoft.com/office/powerpoint/2010/main" val="387752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4B4056-08A0-4FC4-898A-BF37D01872DE}" type="datetimeFigureOut">
              <a:rPr lang="fr-FR" smtClean="0"/>
              <a:t>07/04/2014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F59E4F-2561-44E9-BF10-3F34330CC3C0}" type="slidenum">
              <a:rPr lang="fr-FR" smtClean="0"/>
              <a:t>‹N°›</a:t>
            </a:fld>
            <a:endParaRPr lang="fr-FR"/>
          </a:p>
        </p:txBody>
      </p:sp>
    </p:spTree>
    <p:extLst>
      <p:ext uri="{BB962C8B-B14F-4D97-AF65-F5344CB8AC3E}">
        <p14:creationId xmlns:p14="http://schemas.microsoft.com/office/powerpoint/2010/main" val="2152403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8013" cy="1433512"/>
          </a:xfrm>
        </p:spPr>
        <p:txBody>
          <a:bodyPr/>
          <a:lstStyle/>
          <a:p>
            <a:r>
              <a:rPr lang="en-US" smtClean="0"/>
              <a:t>Click to edit Master title style</a:t>
            </a:r>
            <a:endParaRPr lang="fr-FR"/>
          </a:p>
        </p:txBody>
      </p:sp>
    </p:spTree>
    <p:extLst>
      <p:ext uri="{BB962C8B-B14F-4D97-AF65-F5344CB8AC3E}">
        <p14:creationId xmlns:p14="http://schemas.microsoft.com/office/powerpoint/2010/main" val="93954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4B4056-08A0-4FC4-898A-BF37D01872DE}" type="datetimeFigureOut">
              <a:rPr lang="fr-FR" smtClean="0"/>
              <a:t>07/04/2014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F59E4F-2561-44E9-BF10-3F34330CC3C0}" type="slidenum">
              <a:rPr lang="fr-FR" smtClean="0"/>
              <a:t>‹N°›</a:t>
            </a:fld>
            <a:endParaRPr lang="fr-FR"/>
          </a:p>
        </p:txBody>
      </p:sp>
    </p:spTree>
    <p:extLst>
      <p:ext uri="{BB962C8B-B14F-4D97-AF65-F5344CB8AC3E}">
        <p14:creationId xmlns:p14="http://schemas.microsoft.com/office/powerpoint/2010/main" val="262768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C4B4056-08A0-4FC4-898A-BF37D01872DE}" type="datetimeFigureOut">
              <a:rPr lang="fr-FR" smtClean="0"/>
              <a:t>07/04/2014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F59E4F-2561-44E9-BF10-3F34330CC3C0}" type="slidenum">
              <a:rPr lang="fr-FR" smtClean="0"/>
              <a:t>‹N°›</a:t>
            </a:fld>
            <a:endParaRPr lang="fr-FR"/>
          </a:p>
        </p:txBody>
      </p:sp>
    </p:spTree>
    <p:extLst>
      <p:ext uri="{BB962C8B-B14F-4D97-AF65-F5344CB8AC3E}">
        <p14:creationId xmlns:p14="http://schemas.microsoft.com/office/powerpoint/2010/main" val="64091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C4B4056-08A0-4FC4-898A-BF37D01872DE}" type="datetimeFigureOut">
              <a:rPr lang="fr-FR" smtClean="0"/>
              <a:t>07/04/2014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F59E4F-2561-44E9-BF10-3F34330CC3C0}" type="slidenum">
              <a:rPr lang="fr-FR" smtClean="0"/>
              <a:t>‹N°›</a:t>
            </a:fld>
            <a:endParaRPr lang="fr-FR"/>
          </a:p>
        </p:txBody>
      </p:sp>
    </p:spTree>
    <p:extLst>
      <p:ext uri="{BB962C8B-B14F-4D97-AF65-F5344CB8AC3E}">
        <p14:creationId xmlns:p14="http://schemas.microsoft.com/office/powerpoint/2010/main" val="133619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C4B4056-08A0-4FC4-898A-BF37D01872DE}" type="datetimeFigureOut">
              <a:rPr lang="fr-FR" smtClean="0"/>
              <a:t>07/04/2014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F59E4F-2561-44E9-BF10-3F34330CC3C0}" type="slidenum">
              <a:rPr lang="fr-FR" smtClean="0"/>
              <a:t>‹N°›</a:t>
            </a:fld>
            <a:endParaRPr lang="fr-FR"/>
          </a:p>
        </p:txBody>
      </p:sp>
    </p:spTree>
    <p:extLst>
      <p:ext uri="{BB962C8B-B14F-4D97-AF65-F5344CB8AC3E}">
        <p14:creationId xmlns:p14="http://schemas.microsoft.com/office/powerpoint/2010/main" val="296276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C4B4056-08A0-4FC4-898A-BF37D01872DE}" type="datetimeFigureOut">
              <a:rPr lang="fr-FR" smtClean="0"/>
              <a:t>07/04/2014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F59E4F-2561-44E9-BF10-3F34330CC3C0}" type="slidenum">
              <a:rPr lang="fr-FR" smtClean="0"/>
              <a:t>‹N°›</a:t>
            </a:fld>
            <a:endParaRPr lang="fr-FR"/>
          </a:p>
        </p:txBody>
      </p:sp>
    </p:spTree>
    <p:extLst>
      <p:ext uri="{BB962C8B-B14F-4D97-AF65-F5344CB8AC3E}">
        <p14:creationId xmlns:p14="http://schemas.microsoft.com/office/powerpoint/2010/main" val="417689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4B4056-08A0-4FC4-898A-BF37D01872DE}" type="datetimeFigureOut">
              <a:rPr lang="fr-FR" smtClean="0"/>
              <a:t>07/04/2014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F59E4F-2561-44E9-BF10-3F34330CC3C0}" type="slidenum">
              <a:rPr lang="fr-FR" smtClean="0"/>
              <a:t>‹N°›</a:t>
            </a:fld>
            <a:endParaRPr lang="fr-FR"/>
          </a:p>
        </p:txBody>
      </p:sp>
    </p:spTree>
    <p:extLst>
      <p:ext uri="{BB962C8B-B14F-4D97-AF65-F5344CB8AC3E}">
        <p14:creationId xmlns:p14="http://schemas.microsoft.com/office/powerpoint/2010/main" val="292273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C4B4056-08A0-4FC4-898A-BF37D01872DE}" type="datetimeFigureOut">
              <a:rPr lang="fr-FR" smtClean="0"/>
              <a:t>07/04/2014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F59E4F-2561-44E9-BF10-3F34330CC3C0}" type="slidenum">
              <a:rPr lang="fr-FR" smtClean="0"/>
              <a:t>‹N°›</a:t>
            </a:fld>
            <a:endParaRPr lang="fr-FR"/>
          </a:p>
        </p:txBody>
      </p:sp>
    </p:spTree>
    <p:extLst>
      <p:ext uri="{BB962C8B-B14F-4D97-AF65-F5344CB8AC3E}">
        <p14:creationId xmlns:p14="http://schemas.microsoft.com/office/powerpoint/2010/main" val="361243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C4B4056-08A0-4FC4-898A-BF37D01872DE}" type="datetimeFigureOut">
              <a:rPr lang="fr-FR" smtClean="0"/>
              <a:t>07/04/2014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F59E4F-2561-44E9-BF10-3F34330CC3C0}" type="slidenum">
              <a:rPr lang="fr-FR" smtClean="0"/>
              <a:t>‹N°›</a:t>
            </a:fld>
            <a:endParaRPr lang="fr-FR"/>
          </a:p>
        </p:txBody>
      </p:sp>
    </p:spTree>
    <p:extLst>
      <p:ext uri="{BB962C8B-B14F-4D97-AF65-F5344CB8AC3E}">
        <p14:creationId xmlns:p14="http://schemas.microsoft.com/office/powerpoint/2010/main" val="191143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B4056-08A0-4FC4-898A-BF37D01872DE}" type="datetimeFigureOut">
              <a:rPr lang="fr-FR" smtClean="0"/>
              <a:t>07/04/2014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59E4F-2561-44E9-BF10-3F34330CC3C0}" type="slidenum">
              <a:rPr lang="fr-FR" smtClean="0"/>
              <a:t>‹N°›</a:t>
            </a:fld>
            <a:endParaRPr lang="fr-FR"/>
          </a:p>
        </p:txBody>
      </p:sp>
    </p:spTree>
    <p:extLst>
      <p:ext uri="{BB962C8B-B14F-4D97-AF65-F5344CB8AC3E}">
        <p14:creationId xmlns:p14="http://schemas.microsoft.com/office/powerpoint/2010/main" val="694136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38.png"/><Relationship Id="rId10" Type="http://schemas.openxmlformats.org/officeDocument/2006/relationships/image" Target="../media/image2.jpeg"/><Relationship Id="rId4" Type="http://schemas.openxmlformats.org/officeDocument/2006/relationships/image" Target="../media/image37.jpe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362" name="Titre 1"/>
          <p:cNvSpPr>
            <a:spLocks noGrp="1"/>
          </p:cNvSpPr>
          <p:nvPr>
            <p:ph type="ctrTitle"/>
          </p:nvPr>
        </p:nvSpPr>
        <p:spPr>
          <a:xfrm>
            <a:off x="0" y="-27384"/>
            <a:ext cx="9144000" cy="1944216"/>
          </a:xfrm>
          <a:solidFill>
            <a:schemeClr val="bg1">
              <a:alpha val="22000"/>
            </a:schemeClr>
          </a:solidFill>
        </p:spPr>
        <p:txBody>
          <a:bodyPr>
            <a:normAutofit/>
          </a:bodyPr>
          <a:lstStyle/>
          <a:p>
            <a:pPr eaLnBrk="1" hangingPunct="1">
              <a:defRPr/>
            </a:pPr>
            <a:r>
              <a:rPr lang="en-US" sz="4000" b="1" dirty="0" smtClean="0">
                <a:latin typeface="Comic Sans MS" pitchFamily="66" charset="0"/>
                <a:ea typeface="ＭＳ Ｐゴシック" pitchFamily="34" charset="-128"/>
              </a:rPr>
              <a:t>Of Mountains and Marmots :</a:t>
            </a:r>
            <a:br>
              <a:rPr lang="en-US" sz="4000" b="1" dirty="0" smtClean="0">
                <a:latin typeface="Comic Sans MS" pitchFamily="66" charset="0"/>
                <a:ea typeface="ＭＳ Ｐゴシック" pitchFamily="34" charset="-128"/>
              </a:rPr>
            </a:br>
            <a:r>
              <a:rPr lang="en-US" sz="4000" b="1" dirty="0" smtClean="0">
                <a:latin typeface="Comic Sans MS" pitchFamily="66" charset="0"/>
                <a:ea typeface="ＭＳ Ｐゴシック" pitchFamily="34" charset="-128"/>
              </a:rPr>
              <a:t>climate </a:t>
            </a:r>
            <a:r>
              <a:rPr lang="en-US" sz="4000" b="1" dirty="0">
                <a:latin typeface="Comic Sans MS" pitchFamily="66" charset="0"/>
                <a:ea typeface="ＭＳ Ｐゴシック" pitchFamily="34" charset="-128"/>
              </a:rPr>
              <a:t>c</a:t>
            </a:r>
            <a:r>
              <a:rPr lang="en-US" sz="4000" b="1" dirty="0" smtClean="0">
                <a:latin typeface="Comic Sans MS" pitchFamily="66" charset="0"/>
                <a:ea typeface="ＭＳ Ｐゴシック" pitchFamily="34" charset="-128"/>
              </a:rPr>
              <a:t>hange in the French Alps</a:t>
            </a:r>
          </a:p>
        </p:txBody>
      </p:sp>
    </p:spTree>
    <p:extLst>
      <p:ext uri="{BB962C8B-B14F-4D97-AF65-F5344CB8AC3E}">
        <p14:creationId xmlns:p14="http://schemas.microsoft.com/office/powerpoint/2010/main" val="243622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0" y="-27384"/>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latin typeface="Comic Sans MS" panose="030F0702030302020204" pitchFamily="66" charset="0"/>
                <a:ea typeface="ＭＳ Ｐゴシック" pitchFamily="34" charset="-128"/>
              </a:rPr>
              <a:t>Why </a:t>
            </a:r>
            <a:r>
              <a:rPr lang="en-US" sz="3200" b="1" dirty="0" smtClean="0">
                <a:latin typeface="Comic Sans MS" panose="030F0702030302020204" pitchFamily="66" charset="0"/>
              </a:rPr>
              <a:t>are </a:t>
            </a:r>
            <a:r>
              <a:rPr lang="en-US" sz="3200" b="1" dirty="0">
                <a:latin typeface="Comic Sans MS" panose="030F0702030302020204" pitchFamily="66" charset="0"/>
              </a:rPr>
              <a:t>the </a:t>
            </a:r>
            <a:r>
              <a:rPr lang="en-US" sz="3200" b="1" dirty="0" smtClean="0">
                <a:latin typeface="Comic Sans MS" panose="030F0702030302020204" pitchFamily="66" charset="0"/>
              </a:rPr>
              <a:t>French Alps </a:t>
            </a:r>
            <a:r>
              <a:rPr lang="en-US" sz="3200" b="1" dirty="0">
                <a:latin typeface="Comic Sans MS" panose="030F0702030302020204" pitchFamily="66" charset="0"/>
              </a:rPr>
              <a:t>a good ecosystem to study climate change</a:t>
            </a:r>
            <a:r>
              <a:rPr lang="en-US" sz="3200" b="1" dirty="0" smtClean="0">
                <a:latin typeface="Comic Sans MS" panose="030F0702030302020204" pitchFamily="66" charset="0"/>
              </a:rPr>
              <a:t>?</a:t>
            </a:r>
            <a:endParaRPr lang="en-US" sz="3200" b="1" dirty="0">
              <a:latin typeface="Comic Sans MS" panose="030F0702030302020204" pitchFamily="66" charset="0"/>
            </a:endParaRPr>
          </a:p>
        </p:txBody>
      </p:sp>
      <p:sp>
        <p:nvSpPr>
          <p:cNvPr id="10" name="Espace réservé du contenu 2"/>
          <p:cNvSpPr txBox="1">
            <a:spLocks/>
          </p:cNvSpPr>
          <p:nvPr/>
        </p:nvSpPr>
        <p:spPr>
          <a:xfrm>
            <a:off x="468313" y="1340768"/>
            <a:ext cx="8229600" cy="3095922"/>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altLang="fr-FR" dirty="0" smtClean="0">
                <a:solidFill>
                  <a:schemeClr val="tx1"/>
                </a:solidFill>
              </a:rPr>
              <a:t>Alpine ecosystems extremely sensitive to disruption</a:t>
            </a:r>
          </a:p>
          <a:p>
            <a:pPr marL="457200" indent="-457200" algn="l">
              <a:buFont typeface="Arial" panose="020B0604020202020204" pitchFamily="34" charset="0"/>
              <a:buChar char="•"/>
            </a:pPr>
            <a:r>
              <a:rPr lang="en-US" altLang="fr-FR" dirty="0" smtClean="0">
                <a:solidFill>
                  <a:schemeClr val="tx1"/>
                </a:solidFill>
              </a:rPr>
              <a:t>Species extremely adapted to environmental conditions</a:t>
            </a:r>
          </a:p>
          <a:p>
            <a:pPr marL="457200" indent="-457200" algn="l">
              <a:buFont typeface="Arial" panose="020B0604020202020204" pitchFamily="34" charset="0"/>
              <a:buChar char="•"/>
            </a:pPr>
            <a:r>
              <a:rPr lang="en-US" altLang="fr-FR" dirty="0" smtClean="0">
                <a:solidFill>
                  <a:schemeClr val="tx1"/>
                </a:solidFill>
              </a:rPr>
              <a:t>Confined to extreme habitats and can’t migrate</a:t>
            </a:r>
          </a:p>
          <a:p>
            <a:pPr lvl="1" algn="l"/>
            <a:r>
              <a:rPr lang="en-US" altLang="fr-FR" dirty="0">
                <a:solidFill>
                  <a:schemeClr val="tx1"/>
                </a:solidFill>
              </a:rPr>
              <a:t>	</a:t>
            </a:r>
            <a:r>
              <a:rPr lang="en-US" altLang="fr-FR" dirty="0" smtClean="0">
                <a:solidFill>
                  <a:schemeClr val="tx1"/>
                </a:solidFill>
              </a:rPr>
              <a:t>	Respond rapidly to climate change</a:t>
            </a:r>
          </a:p>
        </p:txBody>
      </p:sp>
      <p:cxnSp>
        <p:nvCxnSpPr>
          <p:cNvPr id="7" name="Connecteur droit avec flèche 6"/>
          <p:cNvCxnSpPr/>
          <p:nvPr/>
        </p:nvCxnSpPr>
        <p:spPr>
          <a:xfrm>
            <a:off x="1259632" y="4149080"/>
            <a:ext cx="86409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581128"/>
            <a:ext cx="1359024" cy="2038536"/>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7623" y="4729566"/>
            <a:ext cx="2612489" cy="1741659"/>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4729566"/>
            <a:ext cx="2612489" cy="1741659"/>
          </a:xfrm>
          <a:prstGeom prst="rect">
            <a:avLst/>
          </a:prstGeom>
        </p:spPr>
      </p:pic>
    </p:spTree>
    <p:extLst>
      <p:ext uri="{BB962C8B-B14F-4D97-AF65-F5344CB8AC3E}">
        <p14:creationId xmlns:p14="http://schemas.microsoft.com/office/powerpoint/2010/main" val="250799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Espace réservé du contenu 2"/>
          <p:cNvSpPr txBox="1">
            <a:spLocks/>
          </p:cNvSpPr>
          <p:nvPr/>
        </p:nvSpPr>
        <p:spPr>
          <a:xfrm>
            <a:off x="3275856" y="1681591"/>
            <a:ext cx="5760640" cy="1151706"/>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fr-FR" dirty="0" smtClean="0">
                <a:solidFill>
                  <a:schemeClr val="tx1"/>
                </a:solidFill>
              </a:rPr>
              <a:t> = Good subject for modeling the impact on climate change in alpine fauna</a:t>
            </a:r>
          </a:p>
        </p:txBody>
      </p:sp>
      <p:sp>
        <p:nvSpPr>
          <p:cNvPr id="9" name="Titre 1"/>
          <p:cNvSpPr txBox="1">
            <a:spLocks/>
          </p:cNvSpPr>
          <p:nvPr/>
        </p:nvSpPr>
        <p:spPr>
          <a:xfrm>
            <a:off x="15782" y="0"/>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latin typeface="Comic Sans MS" pitchFamily="66" charset="0"/>
                <a:ea typeface="ＭＳ Ｐゴシック" pitchFamily="34" charset="-128"/>
              </a:rPr>
              <a:t>Marmots monitoring </a:t>
            </a:r>
            <a:r>
              <a:rPr lang="en-US" sz="3200" b="1" dirty="0" smtClean="0">
                <a:latin typeface="Comic Sans MS" pitchFamily="66" charset="0"/>
                <a:ea typeface="ＭＳ Ｐゴシック" pitchFamily="34" charset="-128"/>
              </a:rPr>
              <a:t>:</a:t>
            </a:r>
            <a:endParaRPr lang="en-US" sz="3200" b="1" dirty="0">
              <a:latin typeface="Comic Sans MS" pitchFamily="66" charset="0"/>
              <a:ea typeface="ＭＳ Ｐゴシック" pitchFamily="34" charset="-128"/>
            </a:endParaRPr>
          </a:p>
        </p:txBody>
      </p:sp>
      <p:sp>
        <p:nvSpPr>
          <p:cNvPr id="10" name="Espace réservé du contenu 2"/>
          <p:cNvSpPr txBox="1">
            <a:spLocks/>
          </p:cNvSpPr>
          <p:nvPr/>
        </p:nvSpPr>
        <p:spPr>
          <a:xfrm>
            <a:off x="457200" y="3213398"/>
            <a:ext cx="8229600" cy="30959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altLang="fr-FR" sz="2400" dirty="0" smtClean="0">
                <a:solidFill>
                  <a:schemeClr val="tx1"/>
                </a:solidFill>
              </a:rPr>
              <a:t>Hibernating species, adapted </a:t>
            </a:r>
            <a:r>
              <a:rPr lang="en-US" altLang="fr-FR" sz="2400" dirty="0" smtClean="0">
                <a:solidFill>
                  <a:schemeClr val="tx1"/>
                </a:solidFill>
              </a:rPr>
              <a:t>to</a:t>
            </a:r>
            <a:r>
              <a:rPr lang="en-US" altLang="fr-FR" sz="2400" dirty="0" smtClean="0">
                <a:solidFill>
                  <a:schemeClr val="tx1"/>
                </a:solidFill>
              </a:rPr>
              <a:t> </a:t>
            </a:r>
            <a:r>
              <a:rPr lang="en-US" altLang="fr-FR" sz="2400" dirty="0">
                <a:solidFill>
                  <a:schemeClr val="tx1"/>
                </a:solidFill>
              </a:rPr>
              <a:t>A</a:t>
            </a:r>
            <a:r>
              <a:rPr lang="en-US" altLang="fr-FR" sz="2400" dirty="0" smtClean="0">
                <a:solidFill>
                  <a:schemeClr val="tx1"/>
                </a:solidFill>
              </a:rPr>
              <a:t>lpine </a:t>
            </a:r>
            <a:r>
              <a:rPr lang="en-US" altLang="fr-FR" sz="2400" dirty="0" smtClean="0">
                <a:solidFill>
                  <a:schemeClr val="tx1"/>
                </a:solidFill>
              </a:rPr>
              <a:t>ecosystem</a:t>
            </a:r>
          </a:p>
          <a:p>
            <a:pPr marL="457200" indent="-457200" algn="l">
              <a:buFont typeface="Arial" panose="020B0604020202020204" pitchFamily="34" charset="0"/>
              <a:buChar char="•"/>
            </a:pPr>
            <a:r>
              <a:rPr lang="en-US" altLang="fr-FR" sz="2400" dirty="0" smtClean="0">
                <a:solidFill>
                  <a:schemeClr val="tx1"/>
                </a:solidFill>
              </a:rPr>
              <a:t>Lives in altitude between 800 and 3000 meters</a:t>
            </a:r>
          </a:p>
          <a:p>
            <a:pPr marL="457200" indent="-457200" algn="l">
              <a:buFont typeface="Arial" panose="020B0604020202020204" pitchFamily="34" charset="0"/>
              <a:buChar char="•"/>
            </a:pPr>
            <a:r>
              <a:rPr lang="en-US" altLang="fr-FR" sz="2400" dirty="0" smtClean="0">
                <a:solidFill>
                  <a:schemeClr val="tx1"/>
                </a:solidFill>
              </a:rPr>
              <a:t>Complex </a:t>
            </a:r>
            <a:r>
              <a:rPr lang="en-US" altLang="fr-FR" sz="2400" dirty="0" smtClean="0">
                <a:solidFill>
                  <a:schemeClr val="tx1"/>
                </a:solidFill>
              </a:rPr>
              <a:t>social structure : single dominant couple, subordinates and pups</a:t>
            </a:r>
          </a:p>
          <a:p>
            <a:pPr marL="457200" indent="-457200" algn="l">
              <a:buFont typeface="Arial" panose="020B0604020202020204" pitchFamily="34" charset="0"/>
              <a:buChar char="•"/>
            </a:pPr>
            <a:r>
              <a:rPr lang="en-US" altLang="fr-FR" sz="2400" dirty="0" smtClean="0">
                <a:solidFill>
                  <a:schemeClr val="tx1"/>
                </a:solidFill>
              </a:rPr>
              <a:t>Subordinates </a:t>
            </a:r>
            <a:r>
              <a:rPr lang="en-US" altLang="fr-FR" sz="2400" dirty="0" smtClean="0">
                <a:solidFill>
                  <a:schemeClr val="tx1"/>
                </a:solidFill>
              </a:rPr>
              <a:t>stay beyond sexual maturity</a:t>
            </a:r>
            <a:r>
              <a:rPr lang="en-US" altLang="fr-FR" sz="2400" dirty="0" smtClean="0">
                <a:solidFill>
                  <a:schemeClr val="tx1"/>
                </a:solidFill>
              </a:rPr>
              <a:t> within their natal </a:t>
            </a:r>
            <a:r>
              <a:rPr lang="en-US" altLang="fr-FR" sz="2400" dirty="0" smtClean="0">
                <a:solidFill>
                  <a:schemeClr val="tx1"/>
                </a:solidFill>
              </a:rPr>
              <a:t>group, helping parents to </a:t>
            </a:r>
            <a:r>
              <a:rPr lang="en-US" altLang="fr-FR" sz="2400" dirty="0" smtClean="0">
                <a:solidFill>
                  <a:schemeClr val="tx1"/>
                </a:solidFill>
              </a:rPr>
              <a:t>raise</a:t>
            </a:r>
            <a:r>
              <a:rPr lang="en-US" altLang="fr-FR" sz="2400" dirty="0" smtClean="0">
                <a:solidFill>
                  <a:schemeClr val="tx1"/>
                </a:solidFill>
              </a:rPr>
              <a:t> </a:t>
            </a:r>
            <a:r>
              <a:rPr lang="en-US" altLang="fr-FR" sz="2400" dirty="0" smtClean="0">
                <a:solidFill>
                  <a:schemeClr val="tx1"/>
                </a:solidFill>
              </a:rPr>
              <a:t>pups</a:t>
            </a:r>
            <a:r>
              <a:rPr lang="en-US" altLang="fr-FR" sz="2400" dirty="0" smtClean="0">
                <a:solidFill>
                  <a:schemeClr val="tx1"/>
                </a:solidFill>
              </a:rPr>
              <a:t>.</a:t>
            </a:r>
          </a:p>
          <a:p>
            <a:pPr marL="457200" indent="-457200" algn="l">
              <a:buFont typeface="Arial" panose="020B0604020202020204" pitchFamily="34" charset="0"/>
              <a:buChar char="•"/>
            </a:pPr>
            <a:r>
              <a:rPr lang="en-US" altLang="fr-FR" sz="2400" dirty="0">
                <a:solidFill>
                  <a:schemeClr val="tx1"/>
                </a:solidFill>
              </a:rPr>
              <a:t>Annual activity variable over time, depending on </a:t>
            </a:r>
            <a:r>
              <a:rPr lang="en-US" altLang="fr-FR" sz="2400" dirty="0" smtClean="0">
                <a:solidFill>
                  <a:schemeClr val="tx1"/>
                </a:solidFill>
              </a:rPr>
              <a:t>season</a:t>
            </a:r>
            <a:endParaRPr lang="en-US" altLang="fr-FR" sz="2400" dirty="0">
              <a:solidFill>
                <a:schemeClr val="tx1"/>
              </a:solidFill>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96752"/>
            <a:ext cx="2699792" cy="1799861"/>
          </a:xfrm>
          <a:prstGeom prst="rect">
            <a:avLst/>
          </a:prstGeom>
        </p:spPr>
      </p:pic>
    </p:spTree>
    <p:extLst>
      <p:ext uri="{BB962C8B-B14F-4D97-AF65-F5344CB8AC3E}">
        <p14:creationId xmlns:p14="http://schemas.microsoft.com/office/powerpoint/2010/main" val="236686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9" name="Titre 1"/>
          <p:cNvSpPr txBox="1">
            <a:spLocks/>
          </p:cNvSpPr>
          <p:nvPr/>
        </p:nvSpPr>
        <p:spPr>
          <a:xfrm>
            <a:off x="15782" y="0"/>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latin typeface="Comic Sans MS" pitchFamily="66" charset="0"/>
                <a:ea typeface="ＭＳ Ｐゴシック" pitchFamily="34" charset="-128"/>
              </a:rPr>
              <a:t>Marmots monitoring </a:t>
            </a:r>
            <a:r>
              <a:rPr lang="en-US" sz="3200" b="1" dirty="0" smtClean="0">
                <a:latin typeface="Comic Sans MS" pitchFamily="66" charset="0"/>
                <a:ea typeface="ＭＳ Ｐゴシック" pitchFamily="34" charset="-128"/>
              </a:rPr>
              <a:t>:</a:t>
            </a:r>
            <a:endParaRPr lang="en-US" sz="3200" b="1" dirty="0">
              <a:latin typeface="Comic Sans MS" pitchFamily="66" charset="0"/>
              <a:ea typeface="ＭＳ Ｐゴシック" pitchFamily="34" charset="-128"/>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388" y="1196752"/>
            <a:ext cx="4962884" cy="4219683"/>
          </a:xfrm>
          <a:prstGeom prst="rect">
            <a:avLst/>
          </a:prstGeom>
        </p:spPr>
      </p:pic>
      <p:sp>
        <p:nvSpPr>
          <p:cNvPr id="11" name="ZoneTexte 3"/>
          <p:cNvSpPr txBox="1">
            <a:spLocks noChangeArrowheads="1"/>
          </p:cNvSpPr>
          <p:nvPr/>
        </p:nvSpPr>
        <p:spPr bwMode="auto">
          <a:xfrm>
            <a:off x="539552" y="5428381"/>
            <a:ext cx="8496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fr-FR" sz="2800" dirty="0"/>
              <a:t>S</a:t>
            </a:r>
            <a:r>
              <a:rPr lang="en-US" altLang="fr-FR" sz="2800" dirty="0" smtClean="0"/>
              <a:t>ince 1990 :</a:t>
            </a:r>
            <a:endParaRPr lang="en-US" altLang="fr-FR" sz="2800" dirty="0"/>
          </a:p>
          <a:p>
            <a:pPr marL="457200" indent="-457200" eaLnBrk="1" hangingPunct="1">
              <a:buFont typeface="Arial" panose="020B0604020202020204" pitchFamily="34" charset="0"/>
              <a:buChar char="•"/>
            </a:pPr>
            <a:r>
              <a:rPr lang="en-US" altLang="fr-FR" sz="2800" dirty="0" smtClean="0"/>
              <a:t>32 marmots families </a:t>
            </a:r>
            <a:r>
              <a:rPr lang="en-US" altLang="fr-FR" sz="2800" dirty="0"/>
              <a:t>studied</a:t>
            </a:r>
          </a:p>
          <a:p>
            <a:pPr marL="457200" indent="-457200" eaLnBrk="1" hangingPunct="1">
              <a:buFont typeface="Arial" panose="020B0604020202020204" pitchFamily="34" charset="0"/>
              <a:buChar char="•"/>
            </a:pPr>
            <a:r>
              <a:rPr lang="en-US" altLang="fr-FR" sz="2800" dirty="0" smtClean="0"/>
              <a:t>1300 individuals followed</a:t>
            </a:r>
            <a:endParaRPr lang="en-US" altLang="fr-FR" sz="2800" dirty="0"/>
          </a:p>
        </p:txBody>
      </p:sp>
    </p:spTree>
    <p:extLst>
      <p:ext uri="{BB962C8B-B14F-4D97-AF65-F5344CB8AC3E}">
        <p14:creationId xmlns:p14="http://schemas.microsoft.com/office/powerpoint/2010/main" val="394418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Espace réservé du contenu 2"/>
          <p:cNvSpPr txBox="1">
            <a:spLocks/>
          </p:cNvSpPr>
          <p:nvPr/>
        </p:nvSpPr>
        <p:spPr>
          <a:xfrm>
            <a:off x="440242" y="2204864"/>
            <a:ext cx="8229600" cy="30959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ltLang="fr-FR" dirty="0" smtClean="0">
                <a:solidFill>
                  <a:schemeClr val="tx1"/>
                </a:solidFill>
              </a:rPr>
              <a:t>The marmot study, consist in :</a:t>
            </a:r>
          </a:p>
          <a:p>
            <a:pPr marL="457200" indent="-457200" algn="l">
              <a:buFont typeface="Arial" panose="020B0604020202020204" pitchFamily="34" charset="0"/>
              <a:buChar char="•"/>
            </a:pPr>
            <a:r>
              <a:rPr lang="en-US" altLang="fr-FR" dirty="0" smtClean="0">
                <a:solidFill>
                  <a:schemeClr val="tx1"/>
                </a:solidFill>
              </a:rPr>
              <a:t>Trapping marmots</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573016"/>
            <a:ext cx="3779912" cy="2834934"/>
          </a:xfrm>
          <a:prstGeom prst="rect">
            <a:avLst/>
          </a:prstGeom>
        </p:spPr>
      </p:pic>
      <p:sp>
        <p:nvSpPr>
          <p:cNvPr id="10" name="Titre 1"/>
          <p:cNvSpPr txBox="1">
            <a:spLocks/>
          </p:cNvSpPr>
          <p:nvPr/>
        </p:nvSpPr>
        <p:spPr>
          <a:xfrm>
            <a:off x="15782" y="0"/>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latin typeface="Comic Sans MS" pitchFamily="66" charset="0"/>
                <a:ea typeface="ＭＳ Ｐゴシック" pitchFamily="34" charset="-128"/>
              </a:rPr>
              <a:t>Marmots monitoring : captures</a:t>
            </a:r>
          </a:p>
        </p:txBody>
      </p:sp>
    </p:spTree>
    <p:extLst>
      <p:ext uri="{BB962C8B-B14F-4D97-AF65-F5344CB8AC3E}">
        <p14:creationId xmlns:p14="http://schemas.microsoft.com/office/powerpoint/2010/main" val="367696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Espace réservé du contenu 2"/>
          <p:cNvSpPr txBox="1">
            <a:spLocks/>
          </p:cNvSpPr>
          <p:nvPr/>
        </p:nvSpPr>
        <p:spPr>
          <a:xfrm>
            <a:off x="440242" y="2204864"/>
            <a:ext cx="8229600" cy="30959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ltLang="fr-FR" dirty="0" smtClean="0">
                <a:solidFill>
                  <a:schemeClr val="tx1"/>
                </a:solidFill>
              </a:rPr>
              <a:t>The marmot study, consist in :</a:t>
            </a:r>
          </a:p>
          <a:p>
            <a:pPr marL="457200" indent="-457200" algn="l">
              <a:buFont typeface="Arial" panose="020B0604020202020204" pitchFamily="34" charset="0"/>
              <a:buChar char="•"/>
            </a:pPr>
            <a:r>
              <a:rPr lang="en-US" altLang="fr-FR" dirty="0" smtClean="0">
                <a:solidFill>
                  <a:schemeClr val="tx1"/>
                </a:solidFill>
              </a:rPr>
              <a:t>Trapping marmots</a:t>
            </a:r>
          </a:p>
          <a:p>
            <a:pPr marL="457200" indent="-457200" algn="l">
              <a:buFont typeface="Arial" panose="020B0604020202020204" pitchFamily="34" charset="0"/>
              <a:buChar char="•"/>
            </a:pPr>
            <a:r>
              <a:rPr lang="en-US" altLang="fr-FR" dirty="0" smtClean="0">
                <a:solidFill>
                  <a:schemeClr val="tx1"/>
                </a:solidFill>
              </a:rPr>
              <a:t>Family counting</a:t>
            </a:r>
          </a:p>
        </p:txBody>
      </p:sp>
      <p:sp>
        <p:nvSpPr>
          <p:cNvPr id="9" name="Titre 1"/>
          <p:cNvSpPr txBox="1">
            <a:spLocks/>
          </p:cNvSpPr>
          <p:nvPr/>
        </p:nvSpPr>
        <p:spPr>
          <a:xfrm>
            <a:off x="15782" y="0"/>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latin typeface="Comic Sans MS" pitchFamily="66" charset="0"/>
                <a:ea typeface="ＭＳ Ｐゴシック" pitchFamily="34" charset="-128"/>
              </a:rPr>
              <a:t>Marmots monitoring : </a:t>
            </a:r>
            <a:r>
              <a:rPr lang="en-US" sz="3200" b="1" dirty="0" smtClean="0">
                <a:latin typeface="Comic Sans MS" pitchFamily="66" charset="0"/>
                <a:ea typeface="ＭＳ Ｐゴシック" pitchFamily="34" charset="-128"/>
              </a:rPr>
              <a:t>family counting</a:t>
            </a:r>
            <a:endParaRPr lang="en-US" sz="3200" b="1" dirty="0">
              <a:latin typeface="Comic Sans MS" pitchFamily="66" charset="0"/>
              <a:ea typeface="ＭＳ Ｐゴシック" pitchFamily="34" charset="-128"/>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417" y="4015361"/>
            <a:ext cx="3248425" cy="2587728"/>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4596348"/>
            <a:ext cx="2627784" cy="1970838"/>
          </a:xfrm>
          <a:prstGeom prst="rect">
            <a:avLst/>
          </a:prstGeom>
        </p:spPr>
      </p:pic>
    </p:spTree>
    <p:extLst>
      <p:ext uri="{BB962C8B-B14F-4D97-AF65-F5344CB8AC3E}">
        <p14:creationId xmlns:p14="http://schemas.microsoft.com/office/powerpoint/2010/main" val="230250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1298" y="5558"/>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latin typeface="Comic Sans MS" pitchFamily="66" charset="0"/>
                <a:ea typeface="ＭＳ Ｐゴシック" pitchFamily="34" charset="-128"/>
              </a:rPr>
              <a:t>Climate </a:t>
            </a:r>
            <a:r>
              <a:rPr lang="en-US" sz="3200" b="1" dirty="0" smtClean="0">
                <a:latin typeface="Comic Sans MS" pitchFamily="66" charset="0"/>
                <a:ea typeface="ＭＳ Ｐゴシック" pitchFamily="34" charset="-128"/>
              </a:rPr>
              <a:t>change </a:t>
            </a:r>
            <a:r>
              <a:rPr lang="en-US" sz="3200" b="1" dirty="0">
                <a:latin typeface="Comic Sans MS" pitchFamily="66" charset="0"/>
                <a:ea typeface="ＭＳ Ｐゴシック" pitchFamily="34" charset="-128"/>
              </a:rPr>
              <a:t>monitoring in La </a:t>
            </a:r>
            <a:r>
              <a:rPr lang="en-US" sz="3200" b="1" dirty="0" err="1">
                <a:latin typeface="Comic Sans MS" pitchFamily="66" charset="0"/>
                <a:ea typeface="ＭＳ Ｐゴシック" pitchFamily="34" charset="-128"/>
              </a:rPr>
              <a:t>Sassière</a:t>
            </a:r>
            <a:endParaRPr lang="en-US" sz="3200" b="1" dirty="0">
              <a:latin typeface="Comic Sans MS" pitchFamily="66" charset="0"/>
              <a:ea typeface="ＭＳ Ｐゴシック" pitchFamily="34" charset="-128"/>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109" y="1844824"/>
            <a:ext cx="4357782" cy="3282863"/>
          </a:xfrm>
          <a:prstGeom prst="rect">
            <a:avLst/>
          </a:prstGeom>
        </p:spPr>
      </p:pic>
      <p:sp>
        <p:nvSpPr>
          <p:cNvPr id="9" name="Espace réservé du contenu 2"/>
          <p:cNvSpPr txBox="1">
            <a:spLocks/>
          </p:cNvSpPr>
          <p:nvPr/>
        </p:nvSpPr>
        <p:spPr>
          <a:xfrm>
            <a:off x="455372" y="5373216"/>
            <a:ext cx="8229600" cy="11517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ltLang="fr-FR" dirty="0" smtClean="0">
                <a:solidFill>
                  <a:schemeClr val="tx1"/>
                </a:solidFill>
              </a:rPr>
              <a:t>Weather station partly founded by </a:t>
            </a:r>
            <a:r>
              <a:rPr lang="en-US" altLang="fr-FR" dirty="0" err="1">
                <a:solidFill>
                  <a:schemeClr val="tx1"/>
                </a:solidFill>
              </a:rPr>
              <a:t>E</a:t>
            </a:r>
            <a:r>
              <a:rPr lang="en-US" altLang="fr-FR" dirty="0" err="1" smtClean="0">
                <a:solidFill>
                  <a:schemeClr val="tx1"/>
                </a:solidFill>
              </a:rPr>
              <a:t>arthwatch</a:t>
            </a:r>
            <a:r>
              <a:rPr lang="en-US" altLang="fr-FR" dirty="0" smtClean="0">
                <a:solidFill>
                  <a:schemeClr val="tx1"/>
                </a:solidFill>
              </a:rPr>
              <a:t> </a:t>
            </a:r>
            <a:r>
              <a:rPr lang="en-US" altLang="fr-FR" dirty="0" smtClean="0">
                <a:solidFill>
                  <a:schemeClr val="tx1"/>
                </a:solidFill>
              </a:rPr>
              <a:t>volunteers</a:t>
            </a:r>
          </a:p>
        </p:txBody>
      </p:sp>
    </p:spTree>
    <p:extLst>
      <p:ext uri="{BB962C8B-B14F-4D97-AF65-F5344CB8AC3E}">
        <p14:creationId xmlns:p14="http://schemas.microsoft.com/office/powerpoint/2010/main" val="176504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15782" y="0"/>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latin typeface="Comic Sans MS" pitchFamily="66" charset="0"/>
                <a:ea typeface="ＭＳ Ｐゴシック" pitchFamily="34" charset="-128"/>
              </a:rPr>
              <a:t>How climate </a:t>
            </a:r>
            <a:r>
              <a:rPr lang="en-US" sz="3200" b="1" dirty="0">
                <a:latin typeface="Comic Sans MS" pitchFamily="66" charset="0"/>
                <a:ea typeface="ＭＳ Ｐゴシック" pitchFamily="34" charset="-128"/>
              </a:rPr>
              <a:t>c</a:t>
            </a:r>
            <a:r>
              <a:rPr lang="en-US" sz="3200" b="1" dirty="0" smtClean="0">
                <a:latin typeface="Comic Sans MS" pitchFamily="66" charset="0"/>
                <a:ea typeface="ＭＳ Ｐゴシック" pitchFamily="34" charset="-128"/>
              </a:rPr>
              <a:t>hange affects marmots during hibernation?</a:t>
            </a:r>
            <a:endParaRPr lang="en-US" sz="3200" b="1" dirty="0">
              <a:latin typeface="Comic Sans MS" pitchFamily="66" charset="0"/>
              <a:ea typeface="ＭＳ Ｐゴシック" pitchFamily="34" charset="-128"/>
            </a:endParaRPr>
          </a:p>
        </p:txBody>
      </p:sp>
      <p:grpSp>
        <p:nvGrpSpPr>
          <p:cNvPr id="14" name="Groupe 13"/>
          <p:cNvGrpSpPr/>
          <p:nvPr/>
        </p:nvGrpSpPr>
        <p:grpSpPr>
          <a:xfrm>
            <a:off x="558660" y="2446765"/>
            <a:ext cx="7973780" cy="4294603"/>
            <a:chOff x="558660" y="1655070"/>
            <a:chExt cx="7973780" cy="4294603"/>
          </a:xfrm>
        </p:grpSpPr>
        <p:grpSp>
          <p:nvGrpSpPr>
            <p:cNvPr id="2" name="Groupe 1"/>
            <p:cNvGrpSpPr/>
            <p:nvPr/>
          </p:nvGrpSpPr>
          <p:grpSpPr>
            <a:xfrm>
              <a:off x="558660" y="1655070"/>
              <a:ext cx="7973780" cy="3271733"/>
              <a:chOff x="3347977" y="2395201"/>
              <a:chExt cx="6127811" cy="2544878"/>
            </a:xfrm>
          </p:grpSpPr>
          <p:pic>
            <p:nvPicPr>
              <p:cNvPr id="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977" y="2408521"/>
                <a:ext cx="2592073" cy="217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avec flèche 9"/>
              <p:cNvCxnSpPr>
                <a:endCxn id="11" idx="5"/>
              </p:cNvCxnSpPr>
              <p:nvPr/>
            </p:nvCxnSpPr>
            <p:spPr bwMode="auto">
              <a:xfrm flipH="1" flipV="1">
                <a:off x="4602163" y="3821113"/>
                <a:ext cx="155575" cy="5476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bwMode="auto">
              <a:xfrm>
                <a:off x="4460875" y="3663950"/>
                <a:ext cx="165100" cy="184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Flèche courbée vers la droite 11"/>
              <p:cNvSpPr/>
              <p:nvPr/>
            </p:nvSpPr>
            <p:spPr bwMode="auto">
              <a:xfrm rot="5201495">
                <a:off x="4189413" y="3236913"/>
                <a:ext cx="331787" cy="490537"/>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pic>
            <p:nvPicPr>
              <p:cNvPr id="13"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052" y="2395201"/>
                <a:ext cx="3391736" cy="254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72" y="4192359"/>
              <a:ext cx="1757314" cy="1757314"/>
            </a:xfrm>
            <a:prstGeom prst="rect">
              <a:avLst/>
            </a:prstGeom>
            <a:ln>
              <a:solidFill>
                <a:srgbClr val="FF0000"/>
              </a:solidFill>
            </a:ln>
          </p:spPr>
        </p:pic>
      </p:grpSp>
      <p:sp>
        <p:nvSpPr>
          <p:cNvPr id="15" name="Espace réservé du contenu 2"/>
          <p:cNvSpPr txBox="1">
            <a:spLocks/>
          </p:cNvSpPr>
          <p:nvPr/>
        </p:nvSpPr>
        <p:spPr>
          <a:xfrm>
            <a:off x="429329" y="1269182"/>
            <a:ext cx="8229600" cy="10796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altLang="fr-FR" dirty="0" smtClean="0">
                <a:solidFill>
                  <a:schemeClr val="tx1"/>
                </a:solidFill>
              </a:rPr>
              <a:t>Monitoring temperatures variations inside burrows</a:t>
            </a:r>
          </a:p>
        </p:txBody>
      </p:sp>
    </p:spTree>
    <p:extLst>
      <p:ext uri="{BB962C8B-B14F-4D97-AF65-F5344CB8AC3E}">
        <p14:creationId xmlns:p14="http://schemas.microsoft.com/office/powerpoint/2010/main" val="284553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15782" y="0"/>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latin typeface="Comic Sans MS" pitchFamily="66" charset="0"/>
                <a:ea typeface="ＭＳ Ｐゴシック" pitchFamily="34" charset="-128"/>
              </a:rPr>
              <a:t>How climate </a:t>
            </a:r>
            <a:r>
              <a:rPr lang="en-US" sz="3200" b="1" dirty="0">
                <a:latin typeface="Comic Sans MS" pitchFamily="66" charset="0"/>
                <a:ea typeface="ＭＳ Ｐゴシック" pitchFamily="34" charset="-128"/>
              </a:rPr>
              <a:t>c</a:t>
            </a:r>
            <a:r>
              <a:rPr lang="en-US" sz="3200" b="1" dirty="0" smtClean="0">
                <a:latin typeface="Comic Sans MS" pitchFamily="66" charset="0"/>
                <a:ea typeface="ＭＳ Ｐゴシック" pitchFamily="34" charset="-128"/>
              </a:rPr>
              <a:t>hange affects marmots during hibernation?</a:t>
            </a:r>
            <a:endParaRPr lang="en-US" sz="3200" b="1" dirty="0">
              <a:latin typeface="Comic Sans MS" pitchFamily="66" charset="0"/>
              <a:ea typeface="ＭＳ Ｐゴシック" pitchFamily="34" charset="-128"/>
            </a:endParaRPr>
          </a:p>
        </p:txBody>
      </p:sp>
      <p:sp>
        <p:nvSpPr>
          <p:cNvPr id="15" name="Espace réservé du contenu 2"/>
          <p:cNvSpPr txBox="1">
            <a:spLocks/>
          </p:cNvSpPr>
          <p:nvPr/>
        </p:nvSpPr>
        <p:spPr>
          <a:xfrm>
            <a:off x="429329" y="1269182"/>
            <a:ext cx="8229600" cy="129572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altLang="fr-FR" dirty="0" smtClean="0">
                <a:solidFill>
                  <a:schemeClr val="tx1"/>
                </a:solidFill>
              </a:rPr>
              <a:t>Monitoring temperatures variations inside marmots</a:t>
            </a:r>
          </a:p>
          <a:p>
            <a:pPr marL="457200" indent="-457200" algn="l">
              <a:buFont typeface="Arial" panose="020B0604020202020204" pitchFamily="34" charset="0"/>
              <a:buChar char="•"/>
            </a:pPr>
            <a:r>
              <a:rPr lang="en-US" altLang="fr-FR" dirty="0" smtClean="0">
                <a:solidFill>
                  <a:schemeClr val="tx1"/>
                </a:solidFill>
              </a:rPr>
              <a:t>How climate change affects marmot physiology</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904323"/>
            <a:ext cx="2283718" cy="3044957"/>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3176972"/>
            <a:ext cx="3312368" cy="2484276"/>
          </a:xfrm>
          <a:prstGeom prst="rect">
            <a:avLst/>
          </a:prstGeom>
        </p:spPr>
      </p:pic>
    </p:spTree>
    <p:extLst>
      <p:ext uri="{BB962C8B-B14F-4D97-AF65-F5344CB8AC3E}">
        <p14:creationId xmlns:p14="http://schemas.microsoft.com/office/powerpoint/2010/main" val="307225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15782" y="0"/>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latin typeface="Comic Sans MS" pitchFamily="66" charset="0"/>
                <a:ea typeface="ＭＳ Ｐゴシック" pitchFamily="34" charset="-128"/>
              </a:rPr>
              <a:t>How climate </a:t>
            </a:r>
            <a:r>
              <a:rPr lang="en-US" sz="3200" b="1" dirty="0">
                <a:latin typeface="Comic Sans MS" pitchFamily="66" charset="0"/>
                <a:ea typeface="ＭＳ Ｐゴシック" pitchFamily="34" charset="-128"/>
              </a:rPr>
              <a:t>c</a:t>
            </a:r>
            <a:r>
              <a:rPr lang="en-US" sz="3200" b="1" dirty="0" smtClean="0">
                <a:latin typeface="Comic Sans MS" pitchFamily="66" charset="0"/>
                <a:ea typeface="ＭＳ Ｐゴシック" pitchFamily="34" charset="-128"/>
              </a:rPr>
              <a:t>hange affects ecosystems and marmots food?</a:t>
            </a:r>
            <a:endParaRPr lang="en-US" sz="3200" b="1" dirty="0">
              <a:latin typeface="Comic Sans MS" pitchFamily="66" charset="0"/>
              <a:ea typeface="ＭＳ Ｐゴシック" pitchFamily="34" charset="-128"/>
            </a:endParaRPr>
          </a:p>
        </p:txBody>
      </p:sp>
      <p:sp>
        <p:nvSpPr>
          <p:cNvPr id="15" name="Espace réservé du contenu 2"/>
          <p:cNvSpPr txBox="1">
            <a:spLocks/>
          </p:cNvSpPr>
          <p:nvPr/>
        </p:nvSpPr>
        <p:spPr>
          <a:xfrm>
            <a:off x="429329" y="1269182"/>
            <a:ext cx="8229600" cy="10796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altLang="fr-FR" dirty="0" smtClean="0">
                <a:solidFill>
                  <a:schemeClr val="tx1"/>
                </a:solidFill>
              </a:rPr>
              <a:t>Monitoring plants flowering</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348880"/>
            <a:ext cx="2586583" cy="224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266" y="2348881"/>
            <a:ext cx="2387878" cy="221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348879"/>
            <a:ext cx="2257272" cy="224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Espace réservé du contenu 2"/>
          <p:cNvSpPr txBox="1">
            <a:spLocks/>
          </p:cNvSpPr>
          <p:nvPr/>
        </p:nvSpPr>
        <p:spPr>
          <a:xfrm>
            <a:off x="3563888" y="4725144"/>
            <a:ext cx="2160240" cy="10796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900" dirty="0" smtClean="0">
                <a:solidFill>
                  <a:schemeClr val="tx1"/>
                </a:solidFill>
              </a:rPr>
              <a:t>Edelweiss</a:t>
            </a:r>
          </a:p>
          <a:p>
            <a:r>
              <a:rPr lang="en-US" altLang="fr-FR" sz="1900" i="1" dirty="0" err="1" smtClean="0">
                <a:solidFill>
                  <a:schemeClr val="tx1"/>
                </a:solidFill>
              </a:rPr>
              <a:t>Leontopodium</a:t>
            </a:r>
            <a:r>
              <a:rPr lang="en-US" altLang="fr-FR" sz="1900" i="1" dirty="0" smtClean="0">
                <a:solidFill>
                  <a:schemeClr val="tx1"/>
                </a:solidFill>
              </a:rPr>
              <a:t> </a:t>
            </a:r>
            <a:r>
              <a:rPr lang="en-US" altLang="fr-FR" sz="1900" i="1" dirty="0" err="1" smtClean="0">
                <a:solidFill>
                  <a:schemeClr val="tx1"/>
                </a:solidFill>
              </a:rPr>
              <a:t>alpinum</a:t>
            </a:r>
            <a:endParaRPr lang="en-US" altLang="fr-FR" sz="1900" i="1" dirty="0" smtClean="0">
              <a:solidFill>
                <a:schemeClr val="tx1"/>
              </a:solidFill>
            </a:endParaRPr>
          </a:p>
        </p:txBody>
      </p:sp>
      <p:sp>
        <p:nvSpPr>
          <p:cNvPr id="20" name="Espace réservé du contenu 2"/>
          <p:cNvSpPr txBox="1">
            <a:spLocks/>
          </p:cNvSpPr>
          <p:nvPr/>
        </p:nvSpPr>
        <p:spPr>
          <a:xfrm>
            <a:off x="6276700" y="4769266"/>
            <a:ext cx="2160240" cy="107969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2400" dirty="0" smtClean="0">
                <a:solidFill>
                  <a:schemeClr val="tx1"/>
                </a:solidFill>
              </a:rPr>
              <a:t>Cobweb Houseleek</a:t>
            </a:r>
          </a:p>
          <a:p>
            <a:r>
              <a:rPr lang="en-US" altLang="fr-FR" sz="2400" i="1" dirty="0" err="1" smtClean="0">
                <a:solidFill>
                  <a:schemeClr val="tx1"/>
                </a:solidFill>
              </a:rPr>
              <a:t>Sempervivum</a:t>
            </a:r>
            <a:r>
              <a:rPr lang="en-US" altLang="fr-FR" sz="2400" i="1" dirty="0" smtClean="0">
                <a:solidFill>
                  <a:schemeClr val="tx1"/>
                </a:solidFill>
              </a:rPr>
              <a:t> </a:t>
            </a:r>
            <a:r>
              <a:rPr lang="en-US" altLang="fr-FR" sz="2400" i="1" dirty="0" err="1" smtClean="0">
                <a:solidFill>
                  <a:schemeClr val="tx1"/>
                </a:solidFill>
              </a:rPr>
              <a:t>arachnoideum</a:t>
            </a:r>
            <a:endParaRPr lang="en-US" altLang="fr-FR" sz="2400" i="1" dirty="0" smtClean="0">
              <a:solidFill>
                <a:schemeClr val="tx1"/>
              </a:solidFill>
            </a:endParaRPr>
          </a:p>
        </p:txBody>
      </p:sp>
      <p:sp>
        <p:nvSpPr>
          <p:cNvPr id="21" name="Espace réservé du contenu 2"/>
          <p:cNvSpPr txBox="1">
            <a:spLocks/>
          </p:cNvSpPr>
          <p:nvPr/>
        </p:nvSpPr>
        <p:spPr>
          <a:xfrm>
            <a:off x="683568" y="4769266"/>
            <a:ext cx="2160240" cy="10796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900" dirty="0" err="1" smtClean="0">
                <a:solidFill>
                  <a:schemeClr val="tx1"/>
                </a:solidFill>
              </a:rPr>
              <a:t>Pasque</a:t>
            </a:r>
            <a:r>
              <a:rPr lang="en-US" altLang="fr-FR" sz="1900" dirty="0" smtClean="0">
                <a:solidFill>
                  <a:schemeClr val="tx1"/>
                </a:solidFill>
              </a:rPr>
              <a:t> flower</a:t>
            </a:r>
          </a:p>
          <a:p>
            <a:r>
              <a:rPr lang="en-US" altLang="fr-FR" sz="1900" i="1" dirty="0" err="1" smtClean="0">
                <a:solidFill>
                  <a:schemeClr val="tx1"/>
                </a:solidFill>
              </a:rPr>
              <a:t>Pulsatilla</a:t>
            </a:r>
            <a:r>
              <a:rPr lang="en-US" altLang="fr-FR" sz="1900" i="1" dirty="0" smtClean="0">
                <a:solidFill>
                  <a:schemeClr val="tx1"/>
                </a:solidFill>
              </a:rPr>
              <a:t> </a:t>
            </a:r>
            <a:r>
              <a:rPr lang="en-US" altLang="fr-FR" sz="1900" i="1" dirty="0" err="1" smtClean="0">
                <a:solidFill>
                  <a:schemeClr val="tx1"/>
                </a:solidFill>
              </a:rPr>
              <a:t>vernalis</a:t>
            </a:r>
            <a:endParaRPr lang="en-US" altLang="fr-FR" sz="1900" i="1" dirty="0" smtClean="0">
              <a:solidFill>
                <a:schemeClr val="tx1"/>
              </a:solidFill>
            </a:endParaRPr>
          </a:p>
        </p:txBody>
      </p:sp>
    </p:spTree>
    <p:extLst>
      <p:ext uri="{BB962C8B-B14F-4D97-AF65-F5344CB8AC3E}">
        <p14:creationId xmlns:p14="http://schemas.microsoft.com/office/powerpoint/2010/main" val="254856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15782" y="0"/>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latin typeface="Comic Sans MS" pitchFamily="66" charset="0"/>
                <a:ea typeface="ＭＳ Ｐゴシック" pitchFamily="34" charset="-128"/>
              </a:rPr>
              <a:t>How climate </a:t>
            </a:r>
            <a:r>
              <a:rPr lang="en-US" sz="3200" b="1" dirty="0">
                <a:latin typeface="Comic Sans MS" pitchFamily="66" charset="0"/>
                <a:ea typeface="ＭＳ Ｐゴシック" pitchFamily="34" charset="-128"/>
              </a:rPr>
              <a:t>c</a:t>
            </a:r>
            <a:r>
              <a:rPr lang="en-US" sz="3200" b="1" dirty="0" smtClean="0">
                <a:latin typeface="Comic Sans MS" pitchFamily="66" charset="0"/>
                <a:ea typeface="ＭＳ Ｐゴシック" pitchFamily="34" charset="-128"/>
              </a:rPr>
              <a:t>hange affects other species life cycle ?</a:t>
            </a:r>
            <a:endParaRPr lang="en-US" sz="3200" b="1" dirty="0">
              <a:latin typeface="Comic Sans MS" pitchFamily="66" charset="0"/>
              <a:ea typeface="ＭＳ Ｐゴシック" pitchFamily="34" charset="-128"/>
            </a:endParaRPr>
          </a:p>
        </p:txBody>
      </p:sp>
      <p:sp>
        <p:nvSpPr>
          <p:cNvPr id="15" name="Espace réservé du contenu 2"/>
          <p:cNvSpPr txBox="1">
            <a:spLocks/>
          </p:cNvSpPr>
          <p:nvPr/>
        </p:nvSpPr>
        <p:spPr>
          <a:xfrm>
            <a:off x="429329" y="1269182"/>
            <a:ext cx="8229600" cy="79166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altLang="fr-FR" dirty="0" smtClean="0">
                <a:solidFill>
                  <a:schemeClr val="tx1"/>
                </a:solidFill>
              </a:rPr>
              <a:t>Monitoring frog and beetles reproduction</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365199"/>
            <a:ext cx="2818454" cy="215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contenu 2"/>
          <p:cNvSpPr txBox="1">
            <a:spLocks/>
          </p:cNvSpPr>
          <p:nvPr/>
        </p:nvSpPr>
        <p:spPr>
          <a:xfrm>
            <a:off x="1475656" y="4769266"/>
            <a:ext cx="2160240" cy="10796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900" dirty="0" smtClean="0">
                <a:solidFill>
                  <a:schemeClr val="tx1"/>
                </a:solidFill>
              </a:rPr>
              <a:t>Grass frog</a:t>
            </a:r>
          </a:p>
          <a:p>
            <a:r>
              <a:rPr lang="en-US" altLang="fr-FR" sz="1900" i="1" dirty="0" err="1" smtClean="0">
                <a:solidFill>
                  <a:schemeClr val="tx1"/>
                </a:solidFill>
              </a:rPr>
              <a:t>Rana</a:t>
            </a:r>
            <a:r>
              <a:rPr lang="en-US" altLang="fr-FR" sz="1900" i="1" dirty="0" smtClean="0">
                <a:solidFill>
                  <a:schemeClr val="tx1"/>
                </a:solidFill>
              </a:rPr>
              <a:t> </a:t>
            </a:r>
            <a:r>
              <a:rPr lang="en-US" altLang="fr-FR" sz="1900" i="1" dirty="0" err="1" smtClean="0">
                <a:solidFill>
                  <a:schemeClr val="tx1"/>
                </a:solidFill>
              </a:rPr>
              <a:t>temporaria</a:t>
            </a:r>
            <a:endParaRPr lang="en-US" altLang="fr-FR" sz="1900" i="1" dirty="0" smtClean="0">
              <a:solidFill>
                <a:schemeClr val="tx1"/>
              </a:solidFill>
            </a:endParaRPr>
          </a:p>
        </p:txBody>
      </p:sp>
      <p:sp>
        <p:nvSpPr>
          <p:cNvPr id="10" name="Espace réservé du contenu 2"/>
          <p:cNvSpPr txBox="1">
            <a:spLocks/>
          </p:cNvSpPr>
          <p:nvPr/>
        </p:nvSpPr>
        <p:spPr>
          <a:xfrm>
            <a:off x="5363616" y="4769266"/>
            <a:ext cx="2160240" cy="10796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900" dirty="0" smtClean="0">
                <a:solidFill>
                  <a:schemeClr val="tx1"/>
                </a:solidFill>
              </a:rPr>
              <a:t>Green dock beetle</a:t>
            </a:r>
          </a:p>
          <a:p>
            <a:r>
              <a:rPr lang="en-US" altLang="fr-FR" sz="1900" i="1" dirty="0" err="1" smtClean="0">
                <a:solidFill>
                  <a:schemeClr val="tx1"/>
                </a:solidFill>
              </a:rPr>
              <a:t>Gastrophysa</a:t>
            </a:r>
            <a:r>
              <a:rPr lang="en-US" altLang="fr-FR" sz="1900" i="1" dirty="0" smtClean="0">
                <a:solidFill>
                  <a:schemeClr val="tx1"/>
                </a:solidFill>
              </a:rPr>
              <a:t> </a:t>
            </a:r>
            <a:r>
              <a:rPr lang="en-US" altLang="fr-FR" sz="1900" i="1" dirty="0" err="1" smtClean="0">
                <a:solidFill>
                  <a:schemeClr val="tx1"/>
                </a:solidFill>
              </a:rPr>
              <a:t>viridula</a:t>
            </a:r>
            <a:endParaRPr lang="en-US" altLang="fr-FR" sz="1900" i="1" dirty="0" smtClean="0">
              <a:solidFill>
                <a:schemeClr val="tx1"/>
              </a:solidFill>
            </a:endParaRPr>
          </a:p>
        </p:txBody>
      </p:sp>
      <p:pic>
        <p:nvPicPr>
          <p:cNvPr id="2050" name="Picture 2" descr="http://www.life-size-media.com/blog/wp-content/uploads/2012/04/greendock-bee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369205"/>
            <a:ext cx="3223322" cy="214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6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7" name="Titre 1"/>
          <p:cNvSpPr txBox="1">
            <a:spLocks/>
          </p:cNvSpPr>
          <p:nvPr/>
        </p:nvSpPr>
        <p:spPr>
          <a:xfrm>
            <a:off x="0" y="-27384"/>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latin typeface="Comic Sans MS" pitchFamily="66" charset="0"/>
                <a:ea typeface="ＭＳ Ｐゴシック" pitchFamily="34" charset="-128"/>
              </a:rPr>
              <a:t>What is climate change?</a:t>
            </a:r>
          </a:p>
        </p:txBody>
      </p:sp>
      <p:sp>
        <p:nvSpPr>
          <p:cNvPr id="8" name="Espace réservé du contenu 2"/>
          <p:cNvSpPr txBox="1">
            <a:spLocks/>
          </p:cNvSpPr>
          <p:nvPr/>
        </p:nvSpPr>
        <p:spPr>
          <a:xfrm>
            <a:off x="468313" y="1196752"/>
            <a:ext cx="8229600" cy="30959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fr-FR" dirty="0" smtClean="0">
                <a:solidFill>
                  <a:schemeClr val="tx1"/>
                </a:solidFill>
              </a:rPr>
              <a:t>Changes of climate </a:t>
            </a:r>
            <a:r>
              <a:rPr lang="en-US" dirty="0">
                <a:solidFill>
                  <a:schemeClr val="tx1"/>
                </a:solidFill>
              </a:rPr>
              <a:t>climate which is attributed directly or indirectly to human activity that alters the composition of the global atmosphere and which is in addition to natural climate variability observed over comparable time periods.</a:t>
            </a:r>
            <a:r>
              <a:rPr lang="en-US" altLang="fr-FR" dirty="0" smtClean="0">
                <a:solidFill>
                  <a:schemeClr val="tx1"/>
                </a:solidFill>
              </a:rPr>
              <a:t> </a:t>
            </a:r>
          </a:p>
        </p:txBody>
      </p:sp>
      <p:pic>
        <p:nvPicPr>
          <p:cNvPr id="9" name="Picture 2" descr="http://www.stephanoise-eaux.fr/images/poster_cycle_eau_oc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06" y="4789537"/>
            <a:ext cx="207533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ITEhUUExQWFhUXFRQYFxgYGRcYGBcXHBcXFxcYGBwaHCggGBolHBwUITEhJSkrLi4uFx8zODMsNygtLisBCgoKDg0OGhAQGywkHCQsLCwsLCwsLCwsLCwsLCwsLCwsLCwsLCwsLCwsLCwsLCwsLCwsLCwsLCwsLCwsLCwsLP/AABEIALYBFAMBIgACEQEDEQH/xAAbAAABBQEBAAAAAAAAAAAAAAAEAAIDBQYBB//EAD4QAAEDAgMFBQYDCAEFAQAAAAEAAhEDIQQSMQVBUWFxBiKBkaETMrHB0fAUQuEVI1JicoKS8UMWM1Oisgf/xAAZAQEBAQEBAQAAAAAAAAAAAAABAAIDBAX/xAAlEQEBAAIBBAICAwEBAAAAAAAAAQIREgMTITFBUSJhBBRxgUL/2gAMAwEAAhEDEQA/AMK/FtUYrF3ugn1Ti17IJIbP9LSI4iJHknYuq6P3r3kmCGyQ2NxJPyC+rHzdBnVCo8xKVF4vY2vYT0ncAiMNjy0kwL+i2tIcp4Gwk8hxPBStwjjuN0RUxnMEzusOZH1uoauOcZ3TGnLS5uqbq8QnUMpuR4buR4FI1Yi5MIdtXx9UUzGH+Bvgxo56wtaBtF7iYaL/AHv3Kd2Cq7wG8yQBfnN1DVxxmzcp5AD0AC7RxIJl+YjkB8yjytQ9mCcb5mb9/DwSbQAiajR0kx1UmMxtIxlYJjXK1s9Y4XQwrNdbI0HjoPIBMuVOosqTiLtqgwRYyPK8LuIxzye8RE62PwQR2a7LmlpFtCZHgQFIMEGAPzgxq0EA+Hen0WdYteUrsa4fnJEbpPoVA7GHc93TT0BhdGKd+WmOUj9boUsqEExABvYCCVqSCi6eLqXMO0ub+qKo4pzxBpl/Ml3hfcm4BtQH957sf1cHAd0yBpf9QtFhO0GFY2KmGzOuO657DbfrpzXPPLXqbbxm/dCYTHUaVqocJBByOziNwIBt4yq+rjmF8BoLc1g+S3lOkbloaFbBVZqEOpNBNnVG1JtuLhmBnrzUONx2znsbDnB7gRJDakW1IytPkVzmXn1W7PHsBisEa7mhlKnTtY0i0h3U5vimYvs6+gwPqgxOrYcPR0+imwGxhUjLiMO2JOa7HDrx3efmPi8LXpgzXNVkXNKo6oAP5gQ0/wClqZXepWePzYc7beGIDW4doI1eGkHraDPirPZlSpUaYbUqN1FhboXgz5rIPqMGjj4i3xReE2vk/wCKmRvs8T5OCcun48KZefLTYXHd8htFpPMhpB/tbCs6eIbBbUqUGcs7iQedljcTtOlUHdoupv8A4m1HwfBw+aiw2KAGV5fk192nUE+LQfVc70ttTNrapsSSxzJkGk1xMTEnvAIV20C50UnGOMN+BJ+KosRWE5mVpm2UsLLRaIsoqeOYLta5rt5a6yZgLk11HD4pwlzS4C92ZRHUhMxGGruMezPM91w8Qs1R25i/dZUIbfQ38LWRmE7S1qZy1QKkiBmJaRzkAk+iOGU+jyh2Iw5YS3MznA9LaFR08e5kweU3A8t6kxIznPAE/wALzPgcp9UA8PkyB43K3PPti+Fjs7tDUokRBbvhsHwggLQ4f/8AQ6YgOY88bC3qsYGNH5hPS36+a5SqmYDwPAD1kKvTxy+DMrHqGF7T0ntDmgweP6lJeVVXuJu6T1n5pLHYn2e5UDNk9wucA7m1xDm775u7pN53b1W4sUw4hgJvvMkbsstMHqFyriT3msc8tJkyYnqOHiVCwkXErrjL8sXSao8HRuW1wCYJ4gHTdaVHKcXO3m/XRRFbjFIuUlOsB+Vp6z9UmYVx0HrHxUwwJ3loPM/QFVsOkX4l0QIA5AD5KOSi6eCJ0dT/AM2p42XUJ1b4Ob9VbiCspOPDxIHxUlPDPOnxR7NgVD+Zg/uCmZ2ZrnQtP9yueP2uNV1LAvP2bea5UovFv0V9Q7J1SRmI/wA2q+wHY9ojMWnxKxetjPlqdO1hBQeJ0Pinsp1HG3p/ter4Xs9SbFifL6I+nsil/wCOPCFzv8qfTfYv28qwmzCfezjo2/34o5uxmiYcTyNj4r007LpxG5Q1NhUXe8T5Bc/7G2+zp5r+ynBwGXMD98UQ3YIN3MPyXoDezFHm7qAp6XZ2k33cw8lX+Qp0nm1bYBk9x5twnTwXMNsv2cloe0mwhp036eS9R/YfA25j6KKpsgt0v6I757TzrE0XvYWmq9sE2IEkcQYByyLzwQLNjPa0jM4zviRppI0lej/hQCczS7wHC+U/qojs3DWkPbrrcE63Gh8QfRM62hent5dU2e9t5G8aid+7VOoB5BaAwg74GYdDr/teiV9iU3kiWHUjUdAL9b+iEq9l2QXZSB4EdbQeS6d6X2z26wTw9hgyI6jxEqEQVsTsn2ffytcNAHiRHCDvVftLZoP7wtyE6tAgTETykxYc1qdSM3GqOph2ATmN/u97KF1KLggjkflqjKuDIEiYPG3ndCOokLcrNhzKdTLmDTExIB14Sp3bQrRlqTB/jE+sSCh2S0y0kHkSE+riHvAzE20n7kqpTUPagZhOXflcCPETKtqftHNDgwEDi06cbW9Vmy0zuSzOGluhhFx2ouauJEXayT9/d0DWI1LY6G3rKGZinDgeoB+K6MWZkADoI8o0TMbB7PL/ALsUlH7f+Vp8I+CS2DMPsZ7yYc23Ex6aqetsfJr3jujQ+O5alnYx5N2sYOjnHzJIRjNgUmWc5pjcZJ8gvJetPt04Vg6jODI9fiSm+xqO0ZHhH+16hhtmMGjWxypn5qzobPb/AAjyAP1R/Y18LsvJ8L2frVOI8LeJkKxwnZRzT32B46x8HBepM2e78rB1JRVLY1Q6lo6AlZv8qtzox5/g+zDB/wAQH9xVpT7M0d48JK3NHZDRqSfJF08GwaNC43rZX5dJ04w9PYNLcxvkZVnhdjHc3/1+q1jKfAAKZtIrF6lrUxjOM2O7h8ESzZbuSvW0lI1gWeVOlPT2X/MphspvXzVoW2SBVsq5uzGjcnDZreaOzLvtOSkEGAanjChEBxTr8FIN+HCYaPJGB/JOABUlRVwLTq1C18Cd0O63WhNJRupFO1plDs6bkQRwTHYDO1zTJB1laSvhwdygc0DcnkNMmdluaCIEac46oHE7CzC5gjSPQQtu2DuXAGMvllanUrPGPKNo7PNMXaTO64b9SgamDMd4XizW/E8F7Ji8NRqt7zT4LHbY2S1hMC2t9D9V2x6u3PLDTz7GYHhGm6Tf74Kvdh3XsbLZ4jBSDF1W4h7qBD2l8EXFjPEHUea7TNi4s2/DOAktcBxIMTwlQELa4rbNPE08hYWwJJ9x0DeWxDhp6LKYzD5DEzYHSPAhbwzt9iwC4JpCu8JsCtUEtbNgbagEwJCrsZg3U3ZXCCFuZS+GdWBEk/Ikth7TQcag9x46wpmbLMyGNHEnX4I1jXAJhqZfzT1gBfG39PZpCKAHBWWFoCJUFCuw8/CB8LowVPJFpiVpAUjXrlGlvU+Q7vSFkuAqQNPBcawj9VMwnhCU6AnQmujT5JgInf8AJSd9qusJP3Ckp0SdynyAc1JAKJKkbQA3lOzLhf1SnWxEhCVdq0m/mB10+7qv2ngqz49kcoJgmbAcY3qkx+yCGua1+Z/EyGiR/T6Lcxl90XKxfVO1WHbqeW5EYbb9CocrXtJjiF5JtXYldriCQfEi3E7wNyFw+zcbMtY12Xg8A67phd/6+NniuXdy36e6GsEwBZ/s5QxBpAVXD2kiS28DgToStKynAuvPZxdp5cplOC6GJOcAstRDXCAqMRdashCCUsuUaQUz6Vl2lRhSyQpBG0YGvzVZtTCAt1BVhjMVAMrP4jGkugaLeOxVNiMMRKocdg9fp9VrajePoq3aHdvlmNxEhdscnKxiKzWtlrhYjT4dboIU26kTGgFr8xvV/icLVquLojocumkXQdHZDpJLbDfIXeZRzsVT9o4lrfZUzlEkl++9oB3Ry4oO/wCY5jvKvcQzMYgRNiELi8IyNC0j1+i1LBVWFxEscG2yykt7ZerYjEGqDkcY5Ex5Apuz9lwZk9bT5lVezaFSowZcjG8e8epE3Wp2fs5lNveeXHjJ9L2XzMvx8PTPKShh37ifQqxoYcjWCei5Qe3iVyriI0IXK7rpBeTiu06caShcNVLtSFaU6URopOUqJnVT+z5p+TimAcCpH5YEKIJ1RykosCU7J4JpBUwSLVbOkASJCc6mmFLOtJgRFkJjMK2pqL8f00PipQU6UnYDD7MYwggCRyA+CPzFNISDBvTREwcue1TQwLophZ8NeXHVeSiIlEZAmucRoFf4v9QfhzvSygJPe5D1avNISvqgILE43gmVHoao4JATEuc7VVTnBp4lWVcTvQFXDgb10gqN9Y8IQGPxDY7xTsbYHvFZzE0nPm4A4nf0XTGOdpuK2lTBu7lYXQNPaL3vDKZsbaT6ICtTIMm/K/yROEzH3KRzwMt8gAnUm0rtqSOezK+JLBLwZmBECTfyQn7Re7UnylE7TwVQO7+UTHdBzOHWLeqr/wAD4ffVbmhRY9odS7yASVcWEJLWg9T2F7SpdzQxk2Fy48zw+7LSPbaJA848zqqjZWKNRoLWw3jESeAmCesKxJcfygDiTPkvmZe3pnpK1wa25HqhWvDnanwEJ8xuHXX5Idpdn0+ioWiwcNFvqrKi5UuDzHWFYU8RaN651pYCqCSnPVZIlPGJixVpCKroOqnovQVV8hRMqEb0pbSuioFXCuVKKoKlsZ7QJEoPOEs/NR2KgcVx5A0E+KGD1z2hSBgLSlLUCaqY7EJ0tjHPA0UbqxQbqyidVUhxxBUL6x4oN1Tmmk80hO+ueKgfV5pj2qIlRNq1EPUcdwUznhDvxAC1AFqFyjI5qariAUI+uOK1GaZVwwOqr6uyGEyTHD7ClxG1mMHH79EKzbWewa4ngAStzbN0lr7KpOINpA1AieqaMLTbo2TxTKDaj80g2BgCxJ4ckOaOJkfuHRae8Gx1Lt/gn/oVm0wbho9PRUgJmLb50HxWlxGDxLqsFoYJOW+YAfzWglQO7MEuOaoDzFh9V1xyknlixTfhWm/tWDkXNn1SVsezg/iceYbb1STyn2NNtg8W58EhzWjcR3z4D3fFWGSLwB1uf0QeCs0Eno0Q0R0RVGmNXHpf9V4K7xNlc7QwI4fcIR7YtKNbVGgnkdye5oItc8fpKNl3DYpoEQT1RBqCJVd7JsX+ilpVbZQD1VomVMc0Te/MoGrt8Ns6J62Qu1MF7QSPeHgsHtN1am8l7rD3RcEwRMQIPoF2w6cyc8s7HqGG7QNOviiRtBh0K8w2diS+7HZcxgTa5j1/VF+yq0zfNfy+Nim9KKZvRm7ShS09ptK8yxNfENgseXfyn3h9f0Vdie02KbZzACN8zPTcmdHfpdzT2YYpp3rv4kcV47g+2bx7zj0IHoVcUu2QMSdfvj8EXo5Q9yV6ScSOKkZiRxXm9XtIzX2rB/UcqdT2xUeP3b2O/uR2qecejnEDil7VvFefDH4ox3R5/ULlXa1dv5XHoFdu/a5xvnvHJQmqOSxeH21VMZqbh5GPIoqttsMEvkdZCOFPKNQ6oFC8jisbV7aUBo70KEf24pbimdLL6HPFuC/mh6tXmsUe1Qfo8CeII+iYdqvdGUud0BHxWu3RzjXvrDiShnV2O/NCz7Zif3h4jT1kJUsCJzCn/lU+U3Txi2uHMaTZ89L/ADUL9kucJmJ8D6J1CicoH7tvR1/iEZ7NxF/diLH6H4I3pKtuyS24cT5AfUo1uFJF3Rzkj00S9owQILvEm/iLKeo2mNWt01BJPjFlboAYh9Jhkve6ODrepU+H2vmIyUnPBtmmY5GwTmhjNRTveC0HyUNbEgf9uJ5NMJQqpVcJd7Fh5zfpvQI2q92tMMHGAI8QU/C4V7nEuzX1ucvlKc7YFOZe8+MR4aGFePkeQFStiSe4xrm7je6SuBhKLbAkDgHQPIJJ5DRUnukkuvub+UeEd48tEZhq7RAkk77R/ocgq8Nd/ERO+3ou1XZTAaA2O89x7xPALhpva9qObEzZMGNaIDSSeFvVUNXHOIMtcW6NZPeqH4NarChhoyhrQHEDNc93zRx0drulXkQ6CTyt5pxpMIt9lVNYubDW7zcxryCOqVm0wAeHVZ0Q1PBFh73eBmTNyfl8FR7R2Q6pmAyQTc7yP6hcxw0WqFa1/JDvYBLhdx4my1jlYLGConI/LkPDO4Em9rD+HgdbrQsygECD/UL318CdyKq09G++6ZnQN6FPqBsgELpldiTSmNOkGw4W3GJ9PXzUoo4ZwjOBuvv5AuM/FWz6VONN2nBB1MDRe2wnnNx5FG1pn8Z2YpuJNNrejS245TA8wqer2VB90xeYMiDziy1VbYjT7pIdxk+kKqrbPxINiTfkfiu2Od+2LJ9KM9l67T3Xg8jp5EfJC19g4mmZNIO/pkf/ACQVo3YnFM+hbAP1RTdtYi00p5NNusEG63zz/Q44saMdVaYdTqgjd7R4jwcCjMP2jqN3Pjn3rLW1dogx7SkIIvmMzbf3TcfRDRh3NMsawEiPcB6iNLdNDyRzl9xcf2AodtAPeB6gfKU+r2ppv/N505PqSFLidnUnf+LiA5w0nT3ZjWCdbcVG7YlGwAp33meMbjH3uR+H0fyN/alAxnBfwEBo8gQp34iiQYYBbhF45i+5AO2ONA+kDpAL5PLWTaOsjil+DDZlrXxNyXzIgHU8bbpT+PwvIj2bTEVGt5ezaY9bKywz6YALqpP9LKbR42ss6aJkNbSonh3XCONzunmoMV+If3Yp2Nm/MA+KuO1vTV1tu4QAfvCb6ZqY8eaHPajDN0zdQflxWYw2ycQ4gkBs7zlvzEm58FZf9M1QDmIbaSRlOvU3/RHHCe6t0diO1dGPdeZEgkAW0kE6jVRf9aUojvjoRb1VXhNhUQSHl8iZgtBjWYudFZYfszRBzBwLYEZspMbiZ6+idYQbyL9v0CMxzE6xmBjyEKJ/axjYytPmAR1srcbA7lgwTp3ZIHO2qBxPZHOJdDjaIAPwI3IlwXkzDdqGu3U2ni8n5KwpbabEmpQB5Oyg+YKp29kqkgBrctokQ7TkVI/skM0uFhwGvWTpqmzBeV23btMCXVaf+c+SGxHaGmRapT/y+irKnZrDZS5oJPHd5QVEOztItmL+aNYrdC1Nogkn2x13OeB6Quo2hsJgGv8A6/okum4z5bIFrG2uYtPpdOweX3nul2kD3QeA+qx9bbLmtD3SSZiTDWgWso8PtjI0HNc8bST4Ly9uunKN7d5tDeHELlMGcoJH8Tt58VksNth+YAPABPei5A4citOMYyLm24LFxsal2OdiBMjd6roaC7M7qqcF7ngmzRu49U84hz3RYNGvPl0Vo7XFNwe67iRwGniU9rHOmDbcqp20Gx3b+gUlDGwJqOHJrdw5lGlsXVo5Bmc7oPvVCGm4y7Xrb0UeL2m2Wgdf9AaobaW3xoCABGci8TxjetSVWwVh6ZcY14kbvohHMNOocognlKl2ZMktI7141PirKjhATJuead6SkFKuH65hPREVqby+zTug7jyVlWpsd4bkDisM/O1zKhAEyBEHknY0dT9pMPpn0UjaLXfl8wuYo1HgAG2870wjK9ozkm3TmUE6tQYLOZE/fBQP2ZQN+O/crJ9MF4LiIH35qGs0tJmMvxVtaBN2LRvBInWCb9eKiq7IpuNnB2/vXM9TcI00He8HSNwUlTCU3j3hm428k7v2tKj9hX1BHA6azuMqClsas0/8bhAHvPaQBESb5tBbRXFHC1GHWeuh+wrIYhpsRB4bo5J5VaZj8NXAgNE6kioQJkEQALAARG+TKVM4tv8AxUdw0Mm/EaSPgFpH0Ru05FT4ZzQZgTCOX6WmbezEvblFAg27xc03nUSDbqpaeyq8d9zCf5abQOYsON1qHYoBcONYRp5QUcv0tKOnhKtgDYCL7/CFwbAqudmdVcRe0uAHQAwrhmNYeI8Equ0mAK3VpX0tmtpiw0jziJ6nfCcwHc35eSkdtIbmz5KKptIjQNHVXleHHUHncR4qI4InUpr9pO/lVdj9s1G/maP7Z+K1JWbpY1NkB1y6fgp6GzqbddVma3aR4H/cb5BUFftRVc7vPfH8pt6XW5hlWbY9QbRZwHkkvMmdov5q58Z+LlxXbq5Rl3tc9wAcHNaBabdI5GVHSq1O84Dj3o06Tot72e2GzDU81QNzEXJuR0VP2gx1Op3WFxtFmz6E2XSZ7upGLGOpbRe020nx/VbHY+23ANzZQfUD5+iyGNwTqcGfS4TaWJ3uBceGg8VvLGZKV65hdrNc33hpx9eadg2+0EScpN90heabNxbtfcaPyt4TqVp8H2i7+Sm0uaG3eTAngZFl58unZ6bmTZAMANhA05qvoCX94QCdNSfoqnCbaBBJcMswSNOjeP6q2ZjWi+gAnmSVjVh2dtipAOURZUuzdmuqsJJhgmAN54lGdoKhIGazSb3vyCtNkluUMkRFhxWt6xHum7HYaYytGl/9q4OLMzyVd7YMd98VG3EDv53AfGNyxfLc8J8ViDfd8kNSqOy2lFNa19OW6bunFAYat3i2eMc0wLOSOpQbsVfKQZPNG4auHZY3WKlr4NoOYI2UFTFNaLm44qAY32luNuqF2jTnnfRD4moHQWmHDd4cVqRbHvrmmQAJaN02CkbjLnu2AsflG5AYKsSwh4tOtkW5wgRw9FaW0+H2tmmREc/VRe0NQ23c7/ooKQa423bjb/a66t7MkuHvK0tnPrmnYZj4plTGTFiPl5IlsWdqPgosXTze4WRG/fylQQnaZNiTb71CdT2lwM8lH+HJ0AEcCEHVa9jrtbBTqDdGVtsRrKGpbTDp3+Erj3gjQCPEeSCO16VPRsE7/wDUlakW1q/GgRmtPgqvE4iq58sEt52CodrbYz39bkeqr6uPqgQHdIhbmDNrT1NrVW/kbrpvVDtXaNd5nKB/dPzVczaDryJvqcyOwz5Elkg8b/JbmOhvYCkcxDSx2vEePRHNbSYN4npIHkJR9OswASwA8RaOnqpX7Ka9uZsRPGSOquQUjqGa7QI5uv8ABJXLtlkWsuK5Jr9pUgJtA639VnsXiWMaQxoBOp18z8labTpk/vCdfdF/UgwUBgsA5xcXhoEGDcx0tErz460ax+LYXzA4GTcqbZmxS91ORMyTM6TrqtRRwDKocAIgkCPmVG/CewY50PcS4ACDccuO9defxBIpNuUcrwynlDG7g4CTvzH5KprvqkQ8Bo3Dd159VsKmyzmzuaNLAt90a2vE80PgNnMr1DbuN97eTrF9yplJFpU4HEFrA12gMt68kYzFlpFSs+wJMTrwEeakxGHaC4gXBhjdeSo9q4Ytd3wSSJvMeSZqpY7S24a7g4lwa020hE7K7Q5rCeR3qjoYL2jPfjroPJPrYN1AZhfkfpwTccdaW2v2ttecOcx7wgjcTvjxVY/tAGBlR4lzmyWzN5tyAAWYxeLe8d7SbARZDtG83vabwidOaO3oGx9tE5ifdGonjx5ovEY9tImpLdNDKw2zcc5pjKL6ncrPEVS+CL5YJHJZuHk7HV9vv9oBIaDIaRvMGJPgjcP2yc3u1GmZG/1CydTDZw5rrHMTJ87KKjU/dlpuRp0WuEG621Pb4cDEcfVBV9vkiAAsrUc5saG19Zg/FMwr4kq4Q7anD9oYMFwEcx81fUtoNc0EwDxm3H4LC4bCtNyrdjCKcDl6LOWMUq+x3aD2IBpljwbEEWnqq/F9rQ9oOQBw1G6N5A+SzmMfDo/LfXSUKaYc2+t7rUwi5NTV2wHMLqbrjUAkEcxuhV7O0dQAiN+sW5yFS0MM+IF91uB1BT6DKgMfH4J4wbWFXbTpkfNQ1tu1zqRHDKLfqm+xJ3AeqlbgCRZWogw2jUOjnDoYHkoK2IeTcuM8bq7wOxXGSYhT0MAxz9N6tyJSUGuySW66WTPYVCLLXHCsc2wuNyEr4TgrkGcGGfPHwmFabPoOG+FY4WqGyHNnn96qalSJnz4Qq5JXYy4mBbUDTqptn1i020OoU78FIO7rvQFTZ9RhMxl4yLdTojwlvWpunRJKli4aA4iQOqSEs9k0KjaIzvmQXCJsNwug9p45jWZS06tDYO88eSSS44+ab6W2Gb7MNLw0lxA7ogX5IF9X2ziTZrbwCbwdT5aJJIn21Vg4h7Q0yAQfKPihcKaVNpZTZczc25c11JEKjotPtyMx7pHDxUvaunLRYJJLr/6jHw5Qw1KjSptLZLu8TbrvQm1sEC0kySePBJJUqrKVMJk3yT5K42bs8PaJsYmRrZJJdcr4Ac4QF5At4la3Z+zwyidCSNTdJJc86cVDjtnOJMuBglQbO2W2pUh26Ta1huXElrd0EuLwgu4xwA4AKXCbNY6DcAgm2qSSrfBGUcNR0786TYXUOIdHu2At+qSSCjw2HFRrgdRvQYpgEtjekktT2BOEwnesYV5gcNTeSC2SIubpJLOVUNr4EAOjio24cBmYWIMFJJGyno4gNpEgXNuXVBUKoaQbk7+C4kmBZYYNmWyJvG5TOwsy8GOW5JJZpVFQlpI6+EGPFDvzMdOvn8dySS3GV3RDqmXQEXH++Kg2sHNpiSSLyJ+YAnxSSRPZC4epSLdHCLbvqkkkm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262961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15782" y="0"/>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latin typeface="Comic Sans MS" pitchFamily="66" charset="0"/>
                <a:ea typeface="ＭＳ Ｐゴシック" pitchFamily="34" charset="-128"/>
              </a:rPr>
              <a:t>How climate </a:t>
            </a:r>
            <a:r>
              <a:rPr lang="en-US" sz="3200" b="1" dirty="0">
                <a:latin typeface="Comic Sans MS" pitchFamily="66" charset="0"/>
                <a:ea typeface="ＭＳ Ｐゴシック" pitchFamily="34" charset="-128"/>
              </a:rPr>
              <a:t>c</a:t>
            </a:r>
            <a:r>
              <a:rPr lang="en-US" sz="3200" b="1" dirty="0" smtClean="0">
                <a:latin typeface="Comic Sans MS" pitchFamily="66" charset="0"/>
                <a:ea typeface="ＭＳ Ｐゴシック" pitchFamily="34" charset="-128"/>
              </a:rPr>
              <a:t>hange affects other species?</a:t>
            </a:r>
            <a:endParaRPr lang="en-US" sz="3200" b="1" dirty="0">
              <a:latin typeface="Comic Sans MS" pitchFamily="66" charset="0"/>
              <a:ea typeface="ＭＳ Ｐゴシック" pitchFamily="34" charset="-128"/>
            </a:endParaRPr>
          </a:p>
        </p:txBody>
      </p:sp>
      <p:sp>
        <p:nvSpPr>
          <p:cNvPr id="15" name="Espace réservé du contenu 2"/>
          <p:cNvSpPr txBox="1">
            <a:spLocks/>
          </p:cNvSpPr>
          <p:nvPr/>
        </p:nvSpPr>
        <p:spPr>
          <a:xfrm>
            <a:off x="429329" y="1269182"/>
            <a:ext cx="8229600" cy="79166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altLang="fr-FR" dirty="0" smtClean="0">
                <a:solidFill>
                  <a:schemeClr val="tx1"/>
                </a:solidFill>
              </a:rPr>
              <a:t>Monitoring birds migration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98576"/>
            <a:ext cx="2022579" cy="182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793" y="2298576"/>
            <a:ext cx="17811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2298576"/>
            <a:ext cx="216660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2298576"/>
            <a:ext cx="22706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space réservé du contenu 2"/>
          <p:cNvSpPr txBox="1">
            <a:spLocks/>
          </p:cNvSpPr>
          <p:nvPr/>
        </p:nvSpPr>
        <p:spPr>
          <a:xfrm>
            <a:off x="254697" y="4365104"/>
            <a:ext cx="2160240" cy="10796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900" dirty="0" smtClean="0">
                <a:solidFill>
                  <a:schemeClr val="tx1"/>
                </a:solidFill>
              </a:rPr>
              <a:t>Black redstart</a:t>
            </a:r>
            <a:endParaRPr lang="en-US" altLang="fr-FR" sz="1900" i="1" dirty="0" smtClean="0">
              <a:solidFill>
                <a:schemeClr val="tx1"/>
              </a:solidFill>
            </a:endParaRPr>
          </a:p>
        </p:txBody>
      </p:sp>
      <p:sp>
        <p:nvSpPr>
          <p:cNvPr id="13" name="Espace réservé du contenu 2"/>
          <p:cNvSpPr txBox="1">
            <a:spLocks/>
          </p:cNvSpPr>
          <p:nvPr/>
        </p:nvSpPr>
        <p:spPr>
          <a:xfrm>
            <a:off x="2297925" y="4365104"/>
            <a:ext cx="2160240" cy="10796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900" dirty="0" smtClean="0">
                <a:solidFill>
                  <a:schemeClr val="tx1"/>
                </a:solidFill>
              </a:rPr>
              <a:t>Northern </a:t>
            </a:r>
            <a:r>
              <a:rPr lang="en-US" altLang="fr-FR" sz="1900" dirty="0" err="1" smtClean="0">
                <a:solidFill>
                  <a:schemeClr val="tx1"/>
                </a:solidFill>
              </a:rPr>
              <a:t>weathear</a:t>
            </a:r>
            <a:endParaRPr lang="en-US" altLang="fr-FR" sz="1900" i="1" dirty="0" smtClean="0">
              <a:solidFill>
                <a:schemeClr val="tx1"/>
              </a:solidFill>
            </a:endParaRPr>
          </a:p>
        </p:txBody>
      </p:sp>
      <p:sp>
        <p:nvSpPr>
          <p:cNvPr id="14" name="Espace réservé du contenu 2"/>
          <p:cNvSpPr txBox="1">
            <a:spLocks/>
          </p:cNvSpPr>
          <p:nvPr/>
        </p:nvSpPr>
        <p:spPr>
          <a:xfrm>
            <a:off x="4458165" y="4365104"/>
            <a:ext cx="2160240" cy="10796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900" dirty="0" smtClean="0">
                <a:solidFill>
                  <a:schemeClr val="tx1"/>
                </a:solidFill>
              </a:rPr>
              <a:t>Plastron blackbird</a:t>
            </a:r>
            <a:endParaRPr lang="en-US" altLang="fr-FR" sz="1900" i="1" dirty="0" smtClean="0">
              <a:solidFill>
                <a:schemeClr val="tx1"/>
              </a:solidFill>
            </a:endParaRPr>
          </a:p>
        </p:txBody>
      </p:sp>
      <p:sp>
        <p:nvSpPr>
          <p:cNvPr id="16" name="Espace réservé du contenu 2"/>
          <p:cNvSpPr txBox="1">
            <a:spLocks/>
          </p:cNvSpPr>
          <p:nvPr/>
        </p:nvSpPr>
        <p:spPr>
          <a:xfrm>
            <a:off x="6804248" y="4365104"/>
            <a:ext cx="2160240" cy="10796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900" dirty="0" smtClean="0">
                <a:solidFill>
                  <a:schemeClr val="tx1"/>
                </a:solidFill>
              </a:rPr>
              <a:t>Eurasian crag martin</a:t>
            </a:r>
            <a:endParaRPr lang="en-US" altLang="fr-FR" sz="1900" i="1" dirty="0" smtClean="0">
              <a:solidFill>
                <a:schemeClr val="tx1"/>
              </a:solidFill>
            </a:endParaRPr>
          </a:p>
        </p:txBody>
      </p:sp>
    </p:spTree>
    <p:extLst>
      <p:ext uri="{BB962C8B-B14F-4D97-AF65-F5344CB8AC3E}">
        <p14:creationId xmlns:p14="http://schemas.microsoft.com/office/powerpoint/2010/main" val="2663613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15782" y="0"/>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latin typeface="Comic Sans MS" pitchFamily="66" charset="0"/>
                <a:ea typeface="ＭＳ Ｐゴシック" pitchFamily="34" charset="-128"/>
              </a:rPr>
              <a:t>Other activities</a:t>
            </a:r>
            <a:endParaRPr lang="en-US" sz="3200" b="1" dirty="0">
              <a:latin typeface="Comic Sans MS" pitchFamily="66" charset="0"/>
              <a:ea typeface="ＭＳ Ｐゴシック" pitchFamily="34" charset="-128"/>
            </a:endParaRPr>
          </a:p>
        </p:txBody>
      </p:sp>
      <p:sp>
        <p:nvSpPr>
          <p:cNvPr id="9" name="Espace réservé du contenu 2"/>
          <p:cNvSpPr txBox="1">
            <a:spLocks/>
          </p:cNvSpPr>
          <p:nvPr/>
        </p:nvSpPr>
        <p:spPr>
          <a:xfrm>
            <a:off x="174848" y="1628800"/>
            <a:ext cx="8861648" cy="514625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defRPr/>
            </a:pPr>
            <a:r>
              <a:rPr lang="en-US" dirty="0" smtClean="0">
                <a:solidFill>
                  <a:schemeClr val="tx1"/>
                </a:solidFill>
              </a:rPr>
              <a:t>Sociality monitoring : Helpers contribute to pups survival.</a:t>
            </a:r>
          </a:p>
          <a:p>
            <a:pPr marL="457200" indent="-457200" algn="l">
              <a:buFont typeface="Arial" panose="020B0604020202020204" pitchFamily="34" charset="0"/>
              <a:buChar char="•"/>
              <a:defRPr/>
            </a:pPr>
            <a:r>
              <a:rPr lang="en-US" dirty="0" smtClean="0">
                <a:solidFill>
                  <a:schemeClr val="tx1"/>
                </a:solidFill>
              </a:rPr>
              <a:t>How sociality will evolved with climate change?</a:t>
            </a:r>
          </a:p>
          <a:p>
            <a:pPr marL="457200" indent="-457200" algn="l">
              <a:buFont typeface="Arial" panose="020B0604020202020204" pitchFamily="34" charset="0"/>
              <a:buChar char="•"/>
              <a:defRPr/>
            </a:pPr>
            <a:endParaRPr lang="en-US" dirty="0" smtClean="0">
              <a:solidFill>
                <a:schemeClr val="tx1"/>
              </a:solidFill>
            </a:endParaRPr>
          </a:p>
          <a:p>
            <a:pPr marL="457200" indent="-457200" algn="l">
              <a:buFont typeface="Arial" panose="020B0604020202020204" pitchFamily="34" charset="0"/>
              <a:buChar char="•"/>
              <a:defRPr/>
            </a:pPr>
            <a:r>
              <a:rPr lang="en-US" dirty="0" smtClean="0">
                <a:solidFill>
                  <a:schemeClr val="tx1"/>
                </a:solidFill>
              </a:rPr>
              <a:t>Reproduction monitoring = Capital parameters in population monitoring </a:t>
            </a:r>
          </a:p>
          <a:p>
            <a:pPr marL="457200" indent="-457200" algn="l">
              <a:buFont typeface="Arial" panose="020B0604020202020204" pitchFamily="34" charset="0"/>
              <a:buChar char="•"/>
              <a:defRPr/>
            </a:pPr>
            <a:endParaRPr lang="en-US" dirty="0" smtClean="0">
              <a:solidFill>
                <a:schemeClr val="tx1"/>
              </a:solidFill>
            </a:endParaRPr>
          </a:p>
          <a:p>
            <a:pPr marL="457200" indent="-457200" algn="l">
              <a:buFont typeface="Arial" panose="020B0604020202020204" pitchFamily="34" charset="0"/>
              <a:buChar char="•"/>
              <a:defRPr/>
            </a:pPr>
            <a:r>
              <a:rPr lang="en-US" dirty="0" smtClean="0">
                <a:solidFill>
                  <a:schemeClr val="tx1"/>
                </a:solidFill>
              </a:rPr>
              <a:t>Behavioral observations</a:t>
            </a:r>
          </a:p>
          <a:p>
            <a:pPr algn="l">
              <a:defRPr/>
            </a:pPr>
            <a:endParaRPr lang="en-US" dirty="0" smtClean="0">
              <a:solidFill>
                <a:schemeClr val="tx1"/>
              </a:solidFill>
            </a:endParaRPr>
          </a:p>
          <a:p>
            <a:pPr marL="457200" indent="-457200" algn="l">
              <a:buFont typeface="Arial" panose="020B0604020202020204" pitchFamily="34" charset="0"/>
              <a:buChar char="•"/>
              <a:defRPr/>
            </a:pPr>
            <a:r>
              <a:rPr lang="en-US" dirty="0" smtClean="0">
                <a:solidFill>
                  <a:schemeClr val="tx1"/>
                </a:solidFill>
                <a:sym typeface="Wingdings" pitchFamily="2" charset="2"/>
              </a:rPr>
              <a:t>Inside activities</a:t>
            </a:r>
            <a:endParaRPr lang="en-US" dirty="0">
              <a:solidFill>
                <a:schemeClr val="tx1"/>
              </a:solidFill>
              <a:sym typeface="Wingdings" pitchFamily="2" charset="2"/>
            </a:endParaRPr>
          </a:p>
        </p:txBody>
      </p:sp>
    </p:spTree>
    <p:extLst>
      <p:ext uri="{BB962C8B-B14F-4D97-AF65-F5344CB8AC3E}">
        <p14:creationId xmlns:p14="http://schemas.microsoft.com/office/powerpoint/2010/main" val="1701886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15782" y="0"/>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latin typeface="Comic Sans MS" pitchFamily="66" charset="0"/>
                <a:ea typeface="ＭＳ Ｐゴシック" pitchFamily="34" charset="-128"/>
              </a:rPr>
              <a:t>More details ?</a:t>
            </a:r>
            <a:endParaRPr lang="en-US" sz="3200" b="1" dirty="0">
              <a:latin typeface="Comic Sans MS" pitchFamily="66" charset="0"/>
              <a:ea typeface="ＭＳ Ｐゴシック" pitchFamily="34" charset="-128"/>
            </a:endParaRPr>
          </a:p>
        </p:txBody>
      </p:sp>
      <p:sp>
        <p:nvSpPr>
          <p:cNvPr id="19" name="ZoneTexte 4"/>
          <p:cNvSpPr txBox="1">
            <a:spLocks noChangeArrowheads="1"/>
          </p:cNvSpPr>
          <p:nvPr/>
        </p:nvSpPr>
        <p:spPr bwMode="auto">
          <a:xfrm>
            <a:off x="395288" y="1743075"/>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fr-FR" sz="3200" dirty="0" smtClean="0">
                <a:latin typeface="+mj-lt"/>
              </a:rPr>
              <a:t>Refers to :</a:t>
            </a:r>
            <a:endParaRPr lang="en-US" altLang="fr-FR" sz="3200" dirty="0">
              <a:latin typeface="+mj-lt"/>
            </a:endParaRPr>
          </a:p>
        </p:txBody>
      </p:sp>
      <p:sp>
        <p:nvSpPr>
          <p:cNvPr id="20" name="ZoneTexte 5"/>
          <p:cNvSpPr txBox="1">
            <a:spLocks noChangeArrowheads="1"/>
          </p:cNvSpPr>
          <p:nvPr/>
        </p:nvSpPr>
        <p:spPr bwMode="auto">
          <a:xfrm>
            <a:off x="1835150" y="2852738"/>
            <a:ext cx="5905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à"/>
            </a:pPr>
            <a:r>
              <a:rPr lang="en-US" altLang="fr-FR" sz="3200" dirty="0" smtClean="0">
                <a:latin typeface="+mn-lt"/>
              </a:rPr>
              <a:t>Field manual</a:t>
            </a:r>
            <a:endParaRPr lang="en-US" altLang="fr-FR" sz="3200" dirty="0">
              <a:latin typeface="+mn-lt"/>
            </a:endParaRPr>
          </a:p>
          <a:p>
            <a:pPr eaLnBrk="1" hangingPunct="1">
              <a:buFont typeface="Wingdings" pitchFamily="2" charset="2"/>
              <a:buChar char="à"/>
            </a:pPr>
            <a:endParaRPr lang="en-US" altLang="fr-FR" sz="3200" dirty="0">
              <a:latin typeface="+mn-lt"/>
            </a:endParaRPr>
          </a:p>
          <a:p>
            <a:pPr eaLnBrk="1" hangingPunct="1">
              <a:buFont typeface="Wingdings" pitchFamily="2" charset="2"/>
              <a:buChar char="à"/>
            </a:pPr>
            <a:r>
              <a:rPr lang="en-US" altLang="fr-FR" sz="3200" dirty="0" smtClean="0">
                <a:latin typeface="+mn-lt"/>
              </a:rPr>
              <a:t>Protocols manual</a:t>
            </a:r>
            <a:endParaRPr lang="en-US" altLang="fr-FR" sz="3200" dirty="0">
              <a:latin typeface="+mn-lt"/>
            </a:endParaRPr>
          </a:p>
          <a:p>
            <a:pPr eaLnBrk="1" hangingPunct="1">
              <a:buFont typeface="Wingdings" pitchFamily="2" charset="2"/>
              <a:buChar char="à"/>
            </a:pPr>
            <a:endParaRPr lang="en-US" altLang="fr-FR" sz="3200" dirty="0">
              <a:latin typeface="+mn-lt"/>
            </a:endParaRPr>
          </a:p>
          <a:p>
            <a:pPr eaLnBrk="1" hangingPunct="1"/>
            <a:r>
              <a:rPr lang="en-US" altLang="fr-FR" sz="3200" dirty="0" smtClean="0">
                <a:latin typeface="+mn-lt"/>
                <a:sym typeface="Wingdings" pitchFamily="2" charset="2"/>
              </a:rPr>
              <a:t> And </a:t>
            </a:r>
            <a:r>
              <a:rPr lang="en-US" altLang="fr-FR" sz="3200" dirty="0">
                <a:latin typeface="+mn-lt"/>
                <a:sym typeface="Wingdings" pitchFamily="2" charset="2"/>
              </a:rPr>
              <a:t>a</a:t>
            </a:r>
            <a:r>
              <a:rPr lang="en-US" altLang="fr-FR" sz="3200" dirty="0" smtClean="0">
                <a:latin typeface="+mn-lt"/>
                <a:sym typeface="Wingdings" pitchFamily="2" charset="2"/>
              </a:rPr>
              <a:t>sk questions</a:t>
            </a:r>
            <a:endParaRPr lang="en-US" altLang="fr-FR" sz="3200" dirty="0">
              <a:latin typeface="+mn-lt"/>
            </a:endParaRPr>
          </a:p>
        </p:txBody>
      </p:sp>
    </p:spTree>
    <p:extLst>
      <p:ext uri="{BB962C8B-B14F-4D97-AF65-F5344CB8AC3E}">
        <p14:creationId xmlns:p14="http://schemas.microsoft.com/office/powerpoint/2010/main" val="3421325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663" y="5688013"/>
            <a:ext cx="23796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31" name="Rectangle 2"/>
          <p:cNvSpPr>
            <a:spLocks noGrp="1" noChangeArrowheads="1"/>
          </p:cNvSpPr>
          <p:nvPr>
            <p:ph type="title"/>
          </p:nvPr>
        </p:nvSpPr>
        <p:spPr>
          <a:xfrm>
            <a:off x="0" y="-171450"/>
            <a:ext cx="9144000" cy="1655763"/>
          </a:xfrm>
        </p:spPr>
        <p:txBody>
          <a:bodyPr lIns="91440" tIns="45720" rIns="91440" bIns="4572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fr-FR" sz="4000" smtClean="0"/>
              <a:t>Of Mountains and Marmots: Climate Change in the French Alps </a:t>
            </a:r>
            <a:r>
              <a:rPr lang="en-US" altLang="fr-FR" smtClean="0">
                <a:solidFill>
                  <a:srgbClr val="1F497D"/>
                </a:solidFill>
                <a:latin typeface="Comic Sans MS" pitchFamily="66" charset="0"/>
              </a:rPr>
              <a:t> </a:t>
            </a:r>
          </a:p>
        </p:txBody>
      </p:sp>
      <p:sp>
        <p:nvSpPr>
          <p:cNvPr id="22532" name="Text Box 3"/>
          <p:cNvSpPr txBox="1">
            <a:spLocks noChangeArrowheads="1"/>
          </p:cNvSpPr>
          <p:nvPr/>
        </p:nvSpPr>
        <p:spPr bwMode="auto">
          <a:xfrm>
            <a:off x="0" y="968375"/>
            <a:ext cx="9144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Droid Sans Fallback" charset="0"/>
                <a:cs typeface="Droid Sans Fallback"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Droid Sans Fallback" charset="0"/>
                <a:cs typeface="Droid Sans Fallbac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Droid Sans Fallback" charset="0"/>
                <a:cs typeface="Droid Sans Fallbac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9pPr>
          </a:lstStyle>
          <a:p>
            <a:pPr algn="ctr" eaLnBrk="1" hangingPunct="1">
              <a:spcBef>
                <a:spcPct val="0"/>
              </a:spcBef>
              <a:buClrTx/>
              <a:buFontTx/>
              <a:buNone/>
            </a:pPr>
            <a:r>
              <a:rPr lang="en-US" altLang="fr-FR" sz="6600">
                <a:solidFill>
                  <a:srgbClr val="CC6633"/>
                </a:solidFill>
                <a:latin typeface="Arial" charset="0"/>
              </a:rPr>
              <a:t>Welcome!</a:t>
            </a:r>
            <a:r>
              <a:rPr lang="en-US" altLang="fr-FR" sz="8800">
                <a:solidFill>
                  <a:srgbClr val="1F497D"/>
                </a:solidFill>
                <a:latin typeface="Freestyle Script" pitchFamily="66" charset="0"/>
              </a:rPr>
              <a:t> </a:t>
            </a:r>
          </a:p>
        </p:txBody>
      </p:sp>
      <p:pic>
        <p:nvPicPr>
          <p:cNvPr id="225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56880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5688013"/>
            <a:ext cx="10620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56880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5688013"/>
            <a:ext cx="1766887" cy="1079500"/>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pic>
        <p:nvPicPr>
          <p:cNvPr id="22537"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4175" y="2339975"/>
            <a:ext cx="29432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2538" name="Groupe 9"/>
          <p:cNvGrpSpPr>
            <a:grpSpLocks/>
          </p:cNvGrpSpPr>
          <p:nvPr/>
        </p:nvGrpSpPr>
        <p:grpSpPr bwMode="auto">
          <a:xfrm>
            <a:off x="0" y="0"/>
            <a:ext cx="9144000" cy="6884988"/>
            <a:chOff x="0" y="0"/>
            <a:chExt cx="9144000" cy="6885384"/>
          </a:xfrm>
        </p:grpSpPr>
        <p:pic>
          <p:nvPicPr>
            <p:cNvPr id="22542" name="Imag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22539" name="Text Box 1"/>
          <p:cNvSpPr txBox="1">
            <a:spLocks noChangeArrowheads="1"/>
          </p:cNvSpPr>
          <p:nvPr/>
        </p:nvSpPr>
        <p:spPr bwMode="auto">
          <a:xfrm>
            <a:off x="0" y="909638"/>
            <a:ext cx="91440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Droid Sans Fallback" charset="0"/>
                <a:cs typeface="Droid Sans Fallback"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Droid Sans Fallback" charset="0"/>
                <a:cs typeface="Droid Sans Fallback"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Droid Sans Fallback" charset="0"/>
                <a:cs typeface="Droid Sans Fallback"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Droid Sans Fallback" charset="0"/>
                <a:cs typeface="Droid Sans Fallback" charset="0"/>
              </a:defRPr>
            </a:lvl9pPr>
          </a:lstStyle>
          <a:p>
            <a:pPr algn="ctr" eaLnBrk="1" hangingPunct="1">
              <a:spcBef>
                <a:spcPct val="0"/>
              </a:spcBef>
              <a:buClrTx/>
              <a:buFontTx/>
              <a:buNone/>
            </a:pPr>
            <a:r>
              <a:rPr lang="en-GB" altLang="fr-FR" sz="3600" b="1" dirty="0" smtClean="0">
                <a:solidFill>
                  <a:srgbClr val="0070C0"/>
                </a:solidFill>
                <a:latin typeface="Arial" charset="0"/>
              </a:rPr>
              <a:t>Have fun and enjoy your time with us!</a:t>
            </a:r>
            <a:endParaRPr lang="en-GB" altLang="fr-FR" sz="3600" b="1" dirty="0">
              <a:solidFill>
                <a:srgbClr val="0070C0"/>
              </a:solidFill>
              <a:latin typeface="Arial" charset="0"/>
            </a:endParaRPr>
          </a:p>
        </p:txBody>
      </p:sp>
      <p:pic>
        <p:nvPicPr>
          <p:cNvPr id="2" name="Imag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37779" y="3491851"/>
            <a:ext cx="4716016" cy="3144011"/>
          </a:xfrm>
          <a:prstGeom prst="rect">
            <a:avLst/>
          </a:prstGeom>
        </p:spPr>
      </p:pic>
      <p:sp>
        <p:nvSpPr>
          <p:cNvPr id="22541" name="AutoShape 3"/>
          <p:cNvSpPr>
            <a:spLocks noChangeArrowheads="1"/>
          </p:cNvSpPr>
          <p:nvPr/>
        </p:nvSpPr>
        <p:spPr bwMode="auto">
          <a:xfrm flipH="1">
            <a:off x="179512" y="647700"/>
            <a:ext cx="8712200" cy="1331913"/>
          </a:xfrm>
          <a:prstGeom prst="wedgeRoundRectCallout">
            <a:avLst>
              <a:gd name="adj1" fmla="val -5396"/>
              <a:gd name="adj2" fmla="val 177967"/>
              <a:gd name="adj3"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ltLang="fr-FR"/>
          </a:p>
        </p:txBody>
      </p:sp>
    </p:spTree>
    <p:extLst>
      <p:ext uri="{BB962C8B-B14F-4D97-AF65-F5344CB8AC3E}">
        <p14:creationId xmlns:p14="http://schemas.microsoft.com/office/powerpoint/2010/main" val="33530309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7" name="Titre 1"/>
          <p:cNvSpPr txBox="1">
            <a:spLocks/>
          </p:cNvSpPr>
          <p:nvPr/>
        </p:nvSpPr>
        <p:spPr>
          <a:xfrm>
            <a:off x="0" y="-27384"/>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latin typeface="Comic Sans MS" pitchFamily="66" charset="0"/>
                <a:ea typeface="ＭＳ Ｐゴシック" pitchFamily="34" charset="-128"/>
              </a:rPr>
              <a:t>What is climate change?</a:t>
            </a:r>
          </a:p>
        </p:txBody>
      </p:sp>
      <p:sp>
        <p:nvSpPr>
          <p:cNvPr id="8" name="Espace réservé du contenu 2"/>
          <p:cNvSpPr txBox="1">
            <a:spLocks/>
          </p:cNvSpPr>
          <p:nvPr/>
        </p:nvSpPr>
        <p:spPr>
          <a:xfrm>
            <a:off x="468313" y="1196752"/>
            <a:ext cx="8229600" cy="30959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fr-FR" dirty="0" smtClean="0">
                <a:solidFill>
                  <a:schemeClr val="tx1"/>
                </a:solidFill>
              </a:rPr>
              <a:t>Changes of climate </a:t>
            </a:r>
            <a:r>
              <a:rPr lang="en-US" dirty="0">
                <a:solidFill>
                  <a:schemeClr val="tx1"/>
                </a:solidFill>
              </a:rPr>
              <a:t>climate which is attributed directly or indirectly to human activity that alters the composition of the global atmosphere and which is in addition to natural climate variability observed over comparable time periods.</a:t>
            </a:r>
            <a:r>
              <a:rPr lang="en-US" altLang="fr-FR" dirty="0" smtClean="0">
                <a:solidFill>
                  <a:schemeClr val="tx1"/>
                </a:solidFill>
              </a:rPr>
              <a:t> </a:t>
            </a:r>
          </a:p>
        </p:txBody>
      </p:sp>
      <p:pic>
        <p:nvPicPr>
          <p:cNvPr id="9" name="Picture 2" descr="http://www.stephanoise-eaux.fr/images/poster_cycle_eau_oc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06" y="4789537"/>
            <a:ext cx="207533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ITEhUUExQWFhUXFRQYFxgYGRcYGBcXHBcXFxcYGBwaHCggGBolHBwUITEhJSkrLi4uFx8zODMsNygtLisBCgoKDg0OGhAQGywkHCQsLCwsLCwsLCwsLCwsLCwsLCwsLCwsLCwsLCwsLCwsLCwsLCwsLCwsLCwsLCwsLCwsLP/AABEIALYBFAMBIgACEQEDEQH/xAAbAAABBQEBAAAAAAAAAAAAAAAEAAIDBQYBB//EAD4QAAEDAgMFBQYDCAEFAQAAAAEAAhEDIQQSMQVBUWFxBiKBkaETMrHB0fAUQuEVI1JicoKS8UMWM1Oisgf/xAAZAQEBAQEBAQAAAAAAAAAAAAABAAIDBAX/xAAlEQEBAAIBBAICAwEBAAAAAAAAAQIREgMTITFBUSJhBBRxgUL/2gAMAwEAAhEDEQA/AMK/FtUYrF3ugn1Ti17IJIbP9LSI4iJHknYuq6P3r3kmCGyQ2NxJPyC+rHzdBnVCo8xKVF4vY2vYT0ncAiMNjy0kwL+i2tIcp4Gwk8hxPBStwjjuN0RUxnMEzusOZH1uoauOcZ3TGnLS5uqbq8QnUMpuR4buR4FI1Yi5MIdtXx9UUzGH+Bvgxo56wtaBtF7iYaL/AHv3Kd2Cq7wG8yQBfnN1DVxxmzcp5AD0AC7RxIJl+YjkB8yjytQ9mCcb5mb9/DwSbQAiajR0kx1UmMxtIxlYJjXK1s9Y4XQwrNdbI0HjoPIBMuVOosqTiLtqgwRYyPK8LuIxzye8RE62PwQR2a7LmlpFtCZHgQFIMEGAPzgxq0EA+Hen0WdYteUrsa4fnJEbpPoVA7GHc93TT0BhdGKd+WmOUj9boUsqEExABvYCCVqSCi6eLqXMO0ub+qKo4pzxBpl/Ml3hfcm4BtQH957sf1cHAd0yBpf9QtFhO0GFY2KmGzOuO657DbfrpzXPPLXqbbxm/dCYTHUaVqocJBByOziNwIBt4yq+rjmF8BoLc1g+S3lOkbloaFbBVZqEOpNBNnVG1JtuLhmBnrzUONx2znsbDnB7gRJDakW1IytPkVzmXn1W7PHsBisEa7mhlKnTtY0i0h3U5vimYvs6+gwPqgxOrYcPR0+imwGxhUjLiMO2JOa7HDrx3efmPi8LXpgzXNVkXNKo6oAP5gQ0/wClqZXepWePzYc7beGIDW4doI1eGkHraDPirPZlSpUaYbUqN1FhboXgz5rIPqMGjj4i3xReE2vk/wCKmRvs8T5OCcun48KZefLTYXHd8htFpPMhpB/tbCs6eIbBbUqUGcs7iQedljcTtOlUHdoupv8A4m1HwfBw+aiw2KAGV5fk192nUE+LQfVc70ttTNrapsSSxzJkGk1xMTEnvAIV20C50UnGOMN+BJ+KosRWE5mVpm2UsLLRaIsoqeOYLta5rt5a6yZgLk11HD4pwlzS4C92ZRHUhMxGGruMezPM91w8Qs1R25i/dZUIbfQ38LWRmE7S1qZy1QKkiBmJaRzkAk+iOGU+jyh2Iw5YS3MznA9LaFR08e5kweU3A8t6kxIznPAE/wALzPgcp9UA8PkyB43K3PPti+Fjs7tDUokRBbvhsHwggLQ4f/8AQ6YgOY88bC3qsYGNH5hPS36+a5SqmYDwPAD1kKvTxy+DMrHqGF7T0ntDmgweP6lJeVVXuJu6T1n5pLHYn2e5UDNk9wucA7m1xDm775u7pN53b1W4sUw4hgJvvMkbsstMHqFyriT3msc8tJkyYnqOHiVCwkXErrjL8sXSao8HRuW1wCYJ4gHTdaVHKcXO3m/XRRFbjFIuUlOsB+Vp6z9UmYVx0HrHxUwwJ3loPM/QFVsOkX4l0QIA5AD5KOSi6eCJ0dT/AM2p42XUJ1b4Ob9VbiCspOPDxIHxUlPDPOnxR7NgVD+Zg/uCmZ2ZrnQtP9yueP2uNV1LAvP2bea5UovFv0V9Q7J1SRmI/wA2q+wHY9ojMWnxKxetjPlqdO1hBQeJ0Pinsp1HG3p/ter4Xs9SbFifL6I+nsil/wCOPCFzv8qfTfYv28qwmzCfezjo2/34o5uxmiYcTyNj4r007LpxG5Q1NhUXe8T5Bc/7G2+zp5r+ynBwGXMD98UQ3YIN3MPyXoDezFHm7qAp6XZ2k33cw8lX+Qp0nm1bYBk9x5twnTwXMNsv2cloe0mwhp036eS9R/YfA25j6KKpsgt0v6I757TzrE0XvYWmq9sE2IEkcQYByyLzwQLNjPa0jM4zviRppI0lej/hQCczS7wHC+U/qojs3DWkPbrrcE63Gh8QfRM62hent5dU2e9t5G8aid+7VOoB5BaAwg74GYdDr/teiV9iU3kiWHUjUdAL9b+iEq9l2QXZSB4EdbQeS6d6X2z26wTw9hgyI6jxEqEQVsTsn2ffytcNAHiRHCDvVftLZoP7wtyE6tAgTETykxYc1qdSM3GqOph2ATmN/u97KF1KLggjkflqjKuDIEiYPG3ndCOokLcrNhzKdTLmDTExIB14Sp3bQrRlqTB/jE+sSCh2S0y0kHkSE+riHvAzE20n7kqpTUPagZhOXflcCPETKtqftHNDgwEDi06cbW9Vmy0zuSzOGluhhFx2ouauJEXayT9/d0DWI1LY6G3rKGZinDgeoB+K6MWZkADoI8o0TMbB7PL/ALsUlH7f+Vp8I+CS2DMPsZ7yYc23Ex6aqetsfJr3jujQ+O5alnYx5N2sYOjnHzJIRjNgUmWc5pjcZJ8gvJetPt04Vg6jODI9fiSm+xqO0ZHhH+16hhtmMGjWxypn5qzobPb/AAjyAP1R/Y18LsvJ8L2frVOI8LeJkKxwnZRzT32B46x8HBepM2e78rB1JRVLY1Q6lo6AlZv8qtzox5/g+zDB/wAQH9xVpT7M0d48JK3NHZDRqSfJF08GwaNC43rZX5dJ04w9PYNLcxvkZVnhdjHc3/1+q1jKfAAKZtIrF6lrUxjOM2O7h8ESzZbuSvW0lI1gWeVOlPT2X/MphspvXzVoW2SBVsq5uzGjcnDZreaOzLvtOSkEGAanjChEBxTr8FIN+HCYaPJGB/JOABUlRVwLTq1C18Cd0O63WhNJRupFO1plDs6bkQRwTHYDO1zTJB1laSvhwdygc0DcnkNMmdluaCIEac46oHE7CzC5gjSPQQtu2DuXAGMvllanUrPGPKNo7PNMXaTO64b9SgamDMd4XizW/E8F7Ji8NRqt7zT4LHbY2S1hMC2t9D9V2x6u3PLDTz7GYHhGm6Tf74Kvdh3XsbLZ4jBSDF1W4h7qBD2l8EXFjPEHUea7TNi4s2/DOAktcBxIMTwlQELa4rbNPE08hYWwJJ9x0DeWxDhp6LKYzD5DEzYHSPAhbwzt9iwC4JpCu8JsCtUEtbNgbagEwJCrsZg3U3ZXCCFuZS+GdWBEk/Ikth7TQcag9x46wpmbLMyGNHEnX4I1jXAJhqZfzT1gBfG39PZpCKAHBWWFoCJUFCuw8/CB8LowVPJFpiVpAUjXrlGlvU+Q7vSFkuAqQNPBcawj9VMwnhCU6AnQmujT5JgInf8AJSd9qusJP3Ckp0SdynyAc1JAKJKkbQA3lOzLhf1SnWxEhCVdq0m/mB10+7qv2ngqz49kcoJgmbAcY3qkx+yCGua1+Z/EyGiR/T6Lcxl90XKxfVO1WHbqeW5EYbb9CocrXtJjiF5JtXYldriCQfEi3E7wNyFw+zcbMtY12Xg8A67phd/6+NniuXdy36e6GsEwBZ/s5QxBpAVXD2kiS28DgToStKynAuvPZxdp5cplOC6GJOcAstRDXCAqMRdashCCUsuUaQUz6Vl2lRhSyQpBG0YGvzVZtTCAt1BVhjMVAMrP4jGkugaLeOxVNiMMRKocdg9fp9VrajePoq3aHdvlmNxEhdscnKxiKzWtlrhYjT4dboIU26kTGgFr8xvV/icLVquLojocumkXQdHZDpJLbDfIXeZRzsVT9o4lrfZUzlEkl++9oB3Ry4oO/wCY5jvKvcQzMYgRNiELi8IyNC0j1+i1LBVWFxEscG2yykt7ZerYjEGqDkcY5Ex5Apuz9lwZk9bT5lVezaFSowZcjG8e8epE3Wp2fs5lNveeXHjJ9L2XzMvx8PTPKShh37ifQqxoYcjWCei5Qe3iVyriI0IXK7rpBeTiu06caShcNVLtSFaU6URopOUqJnVT+z5p+TimAcCpH5YEKIJ1RykosCU7J4JpBUwSLVbOkASJCc6mmFLOtJgRFkJjMK2pqL8f00PipQU6UnYDD7MYwggCRyA+CPzFNISDBvTREwcue1TQwLophZ8NeXHVeSiIlEZAmucRoFf4v9QfhzvSygJPe5D1avNISvqgILE43gmVHoao4JATEuc7VVTnBp4lWVcTvQFXDgb10gqN9Y8IQGPxDY7xTsbYHvFZzE0nPm4A4nf0XTGOdpuK2lTBu7lYXQNPaL3vDKZsbaT6ICtTIMm/K/yROEzH3KRzwMt8gAnUm0rtqSOezK+JLBLwZmBECTfyQn7Re7UnylE7TwVQO7+UTHdBzOHWLeqr/wAD4ffVbmhRY9odS7yASVcWEJLWg9T2F7SpdzQxk2Fy48zw+7LSPbaJA848zqqjZWKNRoLWw3jESeAmCesKxJcfygDiTPkvmZe3pnpK1wa25HqhWvDnanwEJ8xuHXX5Idpdn0+ioWiwcNFvqrKi5UuDzHWFYU8RaN651pYCqCSnPVZIlPGJixVpCKroOqnovQVV8hRMqEb0pbSuioFXCuVKKoKlsZ7QJEoPOEs/NR2KgcVx5A0E+KGD1z2hSBgLSlLUCaqY7EJ0tjHPA0UbqxQbqyidVUhxxBUL6x4oN1Tmmk80hO+ueKgfV5pj2qIlRNq1EPUcdwUznhDvxAC1AFqFyjI5qariAUI+uOK1GaZVwwOqr6uyGEyTHD7ClxG1mMHH79EKzbWewa4ngAStzbN0lr7KpOINpA1AieqaMLTbo2TxTKDaj80g2BgCxJ4ckOaOJkfuHRae8Gx1Lt/gn/oVm0wbho9PRUgJmLb50HxWlxGDxLqsFoYJOW+YAfzWglQO7MEuOaoDzFh9V1xyknlixTfhWm/tWDkXNn1SVsezg/iceYbb1STyn2NNtg8W58EhzWjcR3z4D3fFWGSLwB1uf0QeCs0Eno0Q0R0RVGmNXHpf9V4K7xNlc7QwI4fcIR7YtKNbVGgnkdye5oItc8fpKNl3DYpoEQT1RBqCJVd7JsX+ilpVbZQD1VomVMc0Te/MoGrt8Ns6J62Qu1MF7QSPeHgsHtN1am8l7rD3RcEwRMQIPoF2w6cyc8s7HqGG7QNOviiRtBh0K8w2diS+7HZcxgTa5j1/VF+yq0zfNfy+Nim9KKZvRm7ShS09ptK8yxNfENgseXfyn3h9f0Vdie02KbZzACN8zPTcmdHfpdzT2YYpp3rv4kcV47g+2bx7zj0IHoVcUu2QMSdfvj8EXo5Q9yV6ScSOKkZiRxXm9XtIzX2rB/UcqdT2xUeP3b2O/uR2qecejnEDil7VvFefDH4ox3R5/ULlXa1dv5XHoFdu/a5xvnvHJQmqOSxeH21VMZqbh5GPIoqttsMEvkdZCOFPKNQ6oFC8jisbV7aUBo70KEf24pbimdLL6HPFuC/mh6tXmsUe1Qfo8CeII+iYdqvdGUud0BHxWu3RzjXvrDiShnV2O/NCz7Zif3h4jT1kJUsCJzCn/lU+U3Txi2uHMaTZ89L/ADUL9kucJmJ8D6J1CicoH7tvR1/iEZ7NxF/diLH6H4I3pKtuyS24cT5AfUo1uFJF3Rzkj00S9owQILvEm/iLKeo2mNWt01BJPjFlboAYh9Jhkve6ODrepU+H2vmIyUnPBtmmY5GwTmhjNRTveC0HyUNbEgf9uJ5NMJQqpVcJd7Fh5zfpvQI2q92tMMHGAI8QU/C4V7nEuzX1ucvlKc7YFOZe8+MR4aGFePkeQFStiSe4xrm7je6SuBhKLbAkDgHQPIJJ5DRUnukkuvub+UeEd48tEZhq7RAkk77R/ocgq8Nd/ERO+3ou1XZTAaA2O89x7xPALhpva9qObEzZMGNaIDSSeFvVUNXHOIMtcW6NZPeqH4NarChhoyhrQHEDNc93zRx0drulXkQ6CTyt5pxpMIt9lVNYubDW7zcxryCOqVm0wAeHVZ0Q1PBFh73eBmTNyfl8FR7R2Q6pmAyQTc7yP6hcxw0WqFa1/JDvYBLhdx4my1jlYLGConI/LkPDO4Em9rD+HgdbrQsygECD/UL318CdyKq09G++6ZnQN6FPqBsgELpldiTSmNOkGw4W3GJ9PXzUoo4ZwjOBuvv5AuM/FWz6VONN2nBB1MDRe2wnnNx5FG1pn8Z2YpuJNNrejS245TA8wqer2VB90xeYMiDziy1VbYjT7pIdxk+kKqrbPxINiTfkfiu2Od+2LJ9KM9l67T3Xg8jp5EfJC19g4mmZNIO/pkf/ACQVo3YnFM+hbAP1RTdtYi00p5NNusEG63zz/Q44saMdVaYdTqgjd7R4jwcCjMP2jqN3Pjn3rLW1dogx7SkIIvmMzbf3TcfRDRh3NMsawEiPcB6iNLdNDyRzl9xcf2AodtAPeB6gfKU+r2ppv/N505PqSFLidnUnf+LiA5w0nT3ZjWCdbcVG7YlGwAp33meMbjH3uR+H0fyN/alAxnBfwEBo8gQp34iiQYYBbhF45i+5AO2ONA+kDpAL5PLWTaOsjil+DDZlrXxNyXzIgHU8bbpT+PwvIj2bTEVGt5ezaY9bKywz6YALqpP9LKbR42ss6aJkNbSonh3XCONzunmoMV+If3Yp2Nm/MA+KuO1vTV1tu4QAfvCb6ZqY8eaHPajDN0zdQflxWYw2ycQ4gkBs7zlvzEm58FZf9M1QDmIbaSRlOvU3/RHHCe6t0diO1dGPdeZEgkAW0kE6jVRf9aUojvjoRb1VXhNhUQSHl8iZgtBjWYudFZYfszRBzBwLYEZspMbiZ6+idYQbyL9v0CMxzE6xmBjyEKJ/axjYytPmAR1srcbA7lgwTp3ZIHO2qBxPZHOJdDjaIAPwI3IlwXkzDdqGu3U2ni8n5KwpbabEmpQB5Oyg+YKp29kqkgBrctokQ7TkVI/skM0uFhwGvWTpqmzBeV23btMCXVaf+c+SGxHaGmRapT/y+irKnZrDZS5oJPHd5QVEOztItmL+aNYrdC1Nogkn2x13OeB6Quo2hsJgGv8A6/okum4z5bIFrG2uYtPpdOweX3nul2kD3QeA+qx9bbLmtD3SSZiTDWgWso8PtjI0HNc8bST4Ly9uunKN7d5tDeHELlMGcoJH8Tt58VksNth+YAPABPei5A4citOMYyLm24LFxsal2OdiBMjd6roaC7M7qqcF7ngmzRu49U84hz3RYNGvPl0Vo7XFNwe67iRwGniU9rHOmDbcqp20Gx3b+gUlDGwJqOHJrdw5lGlsXVo5Bmc7oPvVCGm4y7Xrb0UeL2m2Wgdf9AaobaW3xoCABGci8TxjetSVWwVh6ZcY14kbvohHMNOocognlKl2ZMktI7141PirKjhATJuead6SkFKuH65hPREVqby+zTug7jyVlWpsd4bkDisM/O1zKhAEyBEHknY0dT9pMPpn0UjaLXfl8wuYo1HgAG2870wjK9ozkm3TmUE6tQYLOZE/fBQP2ZQN+O/crJ9MF4LiIH35qGs0tJmMvxVtaBN2LRvBInWCb9eKiq7IpuNnB2/vXM9TcI00He8HSNwUlTCU3j3hm428k7v2tKj9hX1BHA6azuMqClsas0/8bhAHvPaQBESb5tBbRXFHC1GHWeuh+wrIYhpsRB4bo5J5VaZj8NXAgNE6kioQJkEQALAARG+TKVM4tv8AxUdw0Mm/EaSPgFpH0Ru05FT4ZzQZgTCOX6WmbezEvblFAg27xc03nUSDbqpaeyq8d9zCf5abQOYsON1qHYoBcONYRp5QUcv0tKOnhKtgDYCL7/CFwbAqudmdVcRe0uAHQAwrhmNYeI8Equ0mAK3VpX0tmtpiw0jziJ6nfCcwHc35eSkdtIbmz5KKptIjQNHVXleHHUHncR4qI4InUpr9pO/lVdj9s1G/maP7Z+K1JWbpY1NkB1y6fgp6GzqbddVma3aR4H/cb5BUFftRVc7vPfH8pt6XW5hlWbY9QbRZwHkkvMmdov5q58Z+LlxXbq5Rl3tc9wAcHNaBabdI5GVHSq1O84Dj3o06Tot72e2GzDU81QNzEXJuR0VP2gx1Op3WFxtFmz6E2XSZ7upGLGOpbRe020nx/VbHY+23ANzZQfUD5+iyGNwTqcGfS4TaWJ3uBceGg8VvLGZKV65hdrNc33hpx9eadg2+0EScpN90heabNxbtfcaPyt4TqVp8H2i7+Sm0uaG3eTAngZFl58unZ6bmTZAMANhA05qvoCX94QCdNSfoqnCbaBBJcMswSNOjeP6q2ZjWi+gAnmSVjVh2dtipAOURZUuzdmuqsJJhgmAN54lGdoKhIGazSb3vyCtNkluUMkRFhxWt6xHum7HYaYytGl/9q4OLMzyVd7YMd98VG3EDv53AfGNyxfLc8J8ViDfd8kNSqOy2lFNa19OW6bunFAYat3i2eMc0wLOSOpQbsVfKQZPNG4auHZY3WKlr4NoOYI2UFTFNaLm44qAY32luNuqF2jTnnfRD4moHQWmHDd4cVqRbHvrmmQAJaN02CkbjLnu2AsflG5AYKsSwh4tOtkW5wgRw9FaW0+H2tmmREc/VRe0NQ23c7/ooKQa423bjb/a66t7MkuHvK0tnPrmnYZj4plTGTFiPl5IlsWdqPgosXTze4WRG/fylQQnaZNiTb71CdT2lwM8lH+HJ0AEcCEHVa9jrtbBTqDdGVtsRrKGpbTDp3+Erj3gjQCPEeSCO16VPRsE7/wDUlakW1q/GgRmtPgqvE4iq58sEt52CodrbYz39bkeqr6uPqgQHdIhbmDNrT1NrVW/kbrpvVDtXaNd5nKB/dPzVczaDryJvqcyOwz5Elkg8b/JbmOhvYCkcxDSx2vEePRHNbSYN4npIHkJR9OswASwA8RaOnqpX7Ka9uZsRPGSOquQUjqGa7QI5uv8ABJXLtlkWsuK5Jr9pUgJtA639VnsXiWMaQxoBOp18z8labTpk/vCdfdF/UgwUBgsA5xcXhoEGDcx0tErz460ax+LYXzA4GTcqbZmxS91ORMyTM6TrqtRRwDKocAIgkCPmVG/CewY50PcS4ACDccuO9defxBIpNuUcrwynlDG7g4CTvzH5KprvqkQ8Bo3Dd159VsKmyzmzuaNLAt90a2vE80PgNnMr1DbuN97eTrF9yplJFpU4HEFrA12gMt68kYzFlpFSs+wJMTrwEeakxGHaC4gXBhjdeSo9q4Ytd3wSSJvMeSZqpY7S24a7g4lwa020hE7K7Q5rCeR3qjoYL2jPfjroPJPrYN1AZhfkfpwTccdaW2v2ttecOcx7wgjcTvjxVY/tAGBlR4lzmyWzN5tyAAWYxeLe8d7SbARZDtG83vabwidOaO3oGx9tE5ifdGonjx5ovEY9tImpLdNDKw2zcc5pjKL6ncrPEVS+CL5YJHJZuHk7HV9vv9oBIaDIaRvMGJPgjcP2yc3u1GmZG/1CydTDZw5rrHMTJ87KKjU/dlpuRp0WuEG621Pb4cDEcfVBV9vkiAAsrUc5saG19Zg/FMwr4kq4Q7anD9oYMFwEcx81fUtoNc0EwDxm3H4LC4bCtNyrdjCKcDl6LOWMUq+x3aD2IBpljwbEEWnqq/F9rQ9oOQBw1G6N5A+SzmMfDo/LfXSUKaYc2+t7rUwi5NTV2wHMLqbrjUAkEcxuhV7O0dQAiN+sW5yFS0MM+IF91uB1BT6DKgMfH4J4wbWFXbTpkfNQ1tu1zqRHDKLfqm+xJ3AeqlbgCRZWogw2jUOjnDoYHkoK2IeTcuM8bq7wOxXGSYhT0MAxz9N6tyJSUGuySW66WTPYVCLLXHCsc2wuNyEr4TgrkGcGGfPHwmFabPoOG+FY4WqGyHNnn96qalSJnz4Qq5JXYy4mBbUDTqptn1i020OoU78FIO7rvQFTZ9RhMxl4yLdTojwlvWpunRJKli4aA4iQOqSEs9k0KjaIzvmQXCJsNwug9p45jWZS06tDYO88eSSS44+ab6W2Gb7MNLw0lxA7ogX5IF9X2ziTZrbwCbwdT5aJJIn21Vg4h7Q0yAQfKPihcKaVNpZTZczc25c11JEKjotPtyMx7pHDxUvaunLRYJJLr/6jHw5Qw1KjSptLZLu8TbrvQm1sEC0kySePBJJUqrKVMJk3yT5K42bs8PaJsYmRrZJJdcr4Ac4QF5At4la3Z+zwyidCSNTdJJc86cVDjtnOJMuBglQbO2W2pUh26Ta1huXElrd0EuLwgu4xwA4AKXCbNY6DcAgm2qSSrfBGUcNR0786TYXUOIdHu2At+qSSCjw2HFRrgdRvQYpgEtjekktT2BOEwnesYV5gcNTeSC2SIubpJLOVUNr4EAOjio24cBmYWIMFJJGyno4gNpEgXNuXVBUKoaQbk7+C4kmBZYYNmWyJvG5TOwsy8GOW5JJZpVFQlpI6+EGPFDvzMdOvn8dySS3GV3RDqmXQEXH++Kg2sHNpiSSLyJ+YAnxSSRPZC4epSLdHCLbvqkkkm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http://www.scienceclarified.com/photos/cyclone-and-anticyclone-3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386" y="4931774"/>
            <a:ext cx="1845582" cy="115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2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7" name="Titre 1"/>
          <p:cNvSpPr txBox="1">
            <a:spLocks/>
          </p:cNvSpPr>
          <p:nvPr/>
        </p:nvSpPr>
        <p:spPr>
          <a:xfrm>
            <a:off x="0" y="-27384"/>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latin typeface="Comic Sans MS" pitchFamily="66" charset="0"/>
                <a:ea typeface="ＭＳ Ｐゴシック" pitchFamily="34" charset="-128"/>
              </a:rPr>
              <a:t>What is climate change?</a:t>
            </a:r>
          </a:p>
        </p:txBody>
      </p:sp>
      <p:sp>
        <p:nvSpPr>
          <p:cNvPr id="8" name="Espace réservé du contenu 2"/>
          <p:cNvSpPr txBox="1">
            <a:spLocks/>
          </p:cNvSpPr>
          <p:nvPr/>
        </p:nvSpPr>
        <p:spPr>
          <a:xfrm>
            <a:off x="468313" y="1196752"/>
            <a:ext cx="8229600" cy="30959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fr-FR" dirty="0" smtClean="0">
                <a:solidFill>
                  <a:schemeClr val="tx1"/>
                </a:solidFill>
              </a:rPr>
              <a:t>Changes of climate </a:t>
            </a:r>
            <a:r>
              <a:rPr lang="en-US" dirty="0">
                <a:solidFill>
                  <a:schemeClr val="tx1"/>
                </a:solidFill>
              </a:rPr>
              <a:t>climate which is attributed directly or indirectly to human activity that alters the composition of the global atmosphere and which is in addition to natural climate variability observed over comparable time periods.</a:t>
            </a:r>
            <a:r>
              <a:rPr lang="en-US" altLang="fr-FR" dirty="0" smtClean="0">
                <a:solidFill>
                  <a:schemeClr val="tx1"/>
                </a:solidFill>
              </a:rPr>
              <a:t> </a:t>
            </a:r>
          </a:p>
        </p:txBody>
      </p:sp>
      <p:pic>
        <p:nvPicPr>
          <p:cNvPr id="9" name="Picture 2" descr="http://www.stephanoise-eaux.fr/images/poster_cycle_eau_oc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06" y="4789537"/>
            <a:ext cx="207533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ITEhUUExQWFhUXFRQYFxgYGRcYGBcXHBcXFxcYGBwaHCggGBolHBwUITEhJSkrLi4uFx8zODMsNygtLisBCgoKDg0OGhAQGywkHCQsLCwsLCwsLCwsLCwsLCwsLCwsLCwsLCwsLCwsLCwsLCwsLCwsLCwsLCwsLCwsLCwsLP/AABEIALYBFAMBIgACEQEDEQH/xAAbAAABBQEBAAAAAAAAAAAAAAAEAAIDBQYBB//EAD4QAAEDAgMFBQYDCAEFAQAAAAEAAhEDIQQSMQVBUWFxBiKBkaETMrHB0fAUQuEVI1JicoKS8UMWM1Oisgf/xAAZAQEBAQEBAQAAAAAAAAAAAAABAAIDBAX/xAAlEQEBAAIBBAICAwEBAAAAAAAAAQIREgMTITFBUSJhBBRxgUL/2gAMAwEAAhEDEQA/AMK/FtUYrF3ugn1Ti17IJIbP9LSI4iJHknYuq6P3r3kmCGyQ2NxJPyC+rHzdBnVCo8xKVF4vY2vYT0ncAiMNjy0kwL+i2tIcp4Gwk8hxPBStwjjuN0RUxnMEzusOZH1uoauOcZ3TGnLS5uqbq8QnUMpuR4buR4FI1Yi5MIdtXx9UUzGH+Bvgxo56wtaBtF7iYaL/AHv3Kd2Cq7wG8yQBfnN1DVxxmzcp5AD0AC7RxIJl+YjkB8yjytQ9mCcb5mb9/DwSbQAiajR0kx1UmMxtIxlYJjXK1s9Y4XQwrNdbI0HjoPIBMuVOosqTiLtqgwRYyPK8LuIxzye8RE62PwQR2a7LmlpFtCZHgQFIMEGAPzgxq0EA+Hen0WdYteUrsa4fnJEbpPoVA7GHc93TT0BhdGKd+WmOUj9boUsqEExABvYCCVqSCi6eLqXMO0ub+qKo4pzxBpl/Ml3hfcm4BtQH957sf1cHAd0yBpf9QtFhO0GFY2KmGzOuO657DbfrpzXPPLXqbbxm/dCYTHUaVqocJBByOziNwIBt4yq+rjmF8BoLc1g+S3lOkbloaFbBVZqEOpNBNnVG1JtuLhmBnrzUONx2znsbDnB7gRJDakW1IytPkVzmXn1W7PHsBisEa7mhlKnTtY0i0h3U5vimYvs6+gwPqgxOrYcPR0+imwGxhUjLiMO2JOa7HDrx3efmPi8LXpgzXNVkXNKo6oAP5gQ0/wClqZXepWePzYc7beGIDW4doI1eGkHraDPirPZlSpUaYbUqN1FhboXgz5rIPqMGjj4i3xReE2vk/wCKmRvs8T5OCcun48KZefLTYXHd8htFpPMhpB/tbCs6eIbBbUqUGcs7iQedljcTtOlUHdoupv8A4m1HwfBw+aiw2KAGV5fk192nUE+LQfVc70ttTNrapsSSxzJkGk1xMTEnvAIV20C50UnGOMN+BJ+KosRWE5mVpm2UsLLRaIsoqeOYLta5rt5a6yZgLk11HD4pwlzS4C92ZRHUhMxGGruMezPM91w8Qs1R25i/dZUIbfQ38LWRmE7S1qZy1QKkiBmJaRzkAk+iOGU+jyh2Iw5YS3MznA9LaFR08e5kweU3A8t6kxIznPAE/wALzPgcp9UA8PkyB43K3PPti+Fjs7tDUokRBbvhsHwggLQ4f/8AQ6YgOY88bC3qsYGNH5hPS36+a5SqmYDwPAD1kKvTxy+DMrHqGF7T0ntDmgweP6lJeVVXuJu6T1n5pLHYn2e5UDNk9wucA7m1xDm775u7pN53b1W4sUw4hgJvvMkbsstMHqFyriT3msc8tJkyYnqOHiVCwkXErrjL8sXSao8HRuW1wCYJ4gHTdaVHKcXO3m/XRRFbjFIuUlOsB+Vp6z9UmYVx0HrHxUwwJ3loPM/QFVsOkX4l0QIA5AD5KOSi6eCJ0dT/AM2p42XUJ1b4Ob9VbiCspOPDxIHxUlPDPOnxR7NgVD+Zg/uCmZ2ZrnQtP9yueP2uNV1LAvP2bea5UovFv0V9Q7J1SRmI/wA2q+wHY9ojMWnxKxetjPlqdO1hBQeJ0Pinsp1HG3p/ter4Xs9SbFifL6I+nsil/wCOPCFzv8qfTfYv28qwmzCfezjo2/34o5uxmiYcTyNj4r007LpxG5Q1NhUXe8T5Bc/7G2+zp5r+ynBwGXMD98UQ3YIN3MPyXoDezFHm7qAp6XZ2k33cw8lX+Qp0nm1bYBk9x5twnTwXMNsv2cloe0mwhp036eS9R/YfA25j6KKpsgt0v6I757TzrE0XvYWmq9sE2IEkcQYByyLzwQLNjPa0jM4zviRppI0lej/hQCczS7wHC+U/qojs3DWkPbrrcE63Gh8QfRM62hent5dU2e9t5G8aid+7VOoB5BaAwg74GYdDr/teiV9iU3kiWHUjUdAL9b+iEq9l2QXZSB4EdbQeS6d6X2z26wTw9hgyI6jxEqEQVsTsn2ffytcNAHiRHCDvVftLZoP7wtyE6tAgTETykxYc1qdSM3GqOph2ATmN/u97KF1KLggjkflqjKuDIEiYPG3ndCOokLcrNhzKdTLmDTExIB14Sp3bQrRlqTB/jE+sSCh2S0y0kHkSE+riHvAzE20n7kqpTUPagZhOXflcCPETKtqftHNDgwEDi06cbW9Vmy0zuSzOGluhhFx2ouauJEXayT9/d0DWI1LY6G3rKGZinDgeoB+K6MWZkADoI8o0TMbB7PL/ALsUlH7f+Vp8I+CS2DMPsZ7yYc23Ex6aqetsfJr3jujQ+O5alnYx5N2sYOjnHzJIRjNgUmWc5pjcZJ8gvJetPt04Vg6jODI9fiSm+xqO0ZHhH+16hhtmMGjWxypn5qzobPb/AAjyAP1R/Y18LsvJ8L2frVOI8LeJkKxwnZRzT32B46x8HBepM2e78rB1JRVLY1Q6lo6AlZv8qtzox5/g+zDB/wAQH9xVpT7M0d48JK3NHZDRqSfJF08GwaNC43rZX5dJ04w9PYNLcxvkZVnhdjHc3/1+q1jKfAAKZtIrF6lrUxjOM2O7h8ESzZbuSvW0lI1gWeVOlPT2X/MphspvXzVoW2SBVsq5uzGjcnDZreaOzLvtOSkEGAanjChEBxTr8FIN+HCYaPJGB/JOABUlRVwLTq1C18Cd0O63WhNJRupFO1plDs6bkQRwTHYDO1zTJB1laSvhwdygc0DcnkNMmdluaCIEac46oHE7CzC5gjSPQQtu2DuXAGMvllanUrPGPKNo7PNMXaTO64b9SgamDMd4XizW/E8F7Ji8NRqt7zT4LHbY2S1hMC2t9D9V2x6u3PLDTz7GYHhGm6Tf74Kvdh3XsbLZ4jBSDF1W4h7qBD2l8EXFjPEHUea7TNi4s2/DOAktcBxIMTwlQELa4rbNPE08hYWwJJ9x0DeWxDhp6LKYzD5DEzYHSPAhbwzt9iwC4JpCu8JsCtUEtbNgbagEwJCrsZg3U3ZXCCFuZS+GdWBEk/Ikth7TQcag9x46wpmbLMyGNHEnX4I1jXAJhqZfzT1gBfG39PZpCKAHBWWFoCJUFCuw8/CB8LowVPJFpiVpAUjXrlGlvU+Q7vSFkuAqQNPBcawj9VMwnhCU6AnQmujT5JgInf8AJSd9qusJP3Ckp0SdynyAc1JAKJKkbQA3lOzLhf1SnWxEhCVdq0m/mB10+7qv2ngqz49kcoJgmbAcY3qkx+yCGua1+Z/EyGiR/T6Lcxl90XKxfVO1WHbqeW5EYbb9CocrXtJjiF5JtXYldriCQfEi3E7wNyFw+zcbMtY12Xg8A67phd/6+NniuXdy36e6GsEwBZ/s5QxBpAVXD2kiS28DgToStKynAuvPZxdp5cplOC6GJOcAstRDXCAqMRdashCCUsuUaQUz6Vl2lRhSyQpBG0YGvzVZtTCAt1BVhjMVAMrP4jGkugaLeOxVNiMMRKocdg9fp9VrajePoq3aHdvlmNxEhdscnKxiKzWtlrhYjT4dboIU26kTGgFr8xvV/icLVquLojocumkXQdHZDpJLbDfIXeZRzsVT9o4lrfZUzlEkl++9oB3Ry4oO/wCY5jvKvcQzMYgRNiELi8IyNC0j1+i1LBVWFxEscG2yykt7ZerYjEGqDkcY5Ex5Apuz9lwZk9bT5lVezaFSowZcjG8e8epE3Wp2fs5lNveeXHjJ9L2XzMvx8PTPKShh37ifQqxoYcjWCei5Qe3iVyriI0IXK7rpBeTiu06caShcNVLtSFaU6URopOUqJnVT+z5p+TimAcCpH5YEKIJ1RykosCU7J4JpBUwSLVbOkASJCc6mmFLOtJgRFkJjMK2pqL8f00PipQU6UnYDD7MYwggCRyA+CPzFNISDBvTREwcue1TQwLophZ8NeXHVeSiIlEZAmucRoFf4v9QfhzvSygJPe5D1avNISvqgILE43gmVHoao4JATEuc7VVTnBp4lWVcTvQFXDgb10gqN9Y8IQGPxDY7xTsbYHvFZzE0nPm4A4nf0XTGOdpuK2lTBu7lYXQNPaL3vDKZsbaT6ICtTIMm/K/yROEzH3KRzwMt8gAnUm0rtqSOezK+JLBLwZmBECTfyQn7Re7UnylE7TwVQO7+UTHdBzOHWLeqr/wAD4ffVbmhRY9odS7yASVcWEJLWg9T2F7SpdzQxk2Fy48zw+7LSPbaJA848zqqjZWKNRoLWw3jESeAmCesKxJcfygDiTPkvmZe3pnpK1wa25HqhWvDnanwEJ8xuHXX5Idpdn0+ioWiwcNFvqrKi5UuDzHWFYU8RaN651pYCqCSnPVZIlPGJixVpCKroOqnovQVV8hRMqEb0pbSuioFXCuVKKoKlsZ7QJEoPOEs/NR2KgcVx5A0E+KGD1z2hSBgLSlLUCaqY7EJ0tjHPA0UbqxQbqyidVUhxxBUL6x4oN1Tmmk80hO+ueKgfV5pj2qIlRNq1EPUcdwUznhDvxAC1AFqFyjI5qariAUI+uOK1GaZVwwOqr6uyGEyTHD7ClxG1mMHH79EKzbWewa4ngAStzbN0lr7KpOINpA1AieqaMLTbo2TxTKDaj80g2BgCxJ4ckOaOJkfuHRae8Gx1Lt/gn/oVm0wbho9PRUgJmLb50HxWlxGDxLqsFoYJOW+YAfzWglQO7MEuOaoDzFh9V1xyknlixTfhWm/tWDkXNn1SVsezg/iceYbb1STyn2NNtg8W58EhzWjcR3z4D3fFWGSLwB1uf0QeCs0Eno0Q0R0RVGmNXHpf9V4K7xNlc7QwI4fcIR7YtKNbVGgnkdye5oItc8fpKNl3DYpoEQT1RBqCJVd7JsX+ilpVbZQD1VomVMc0Te/MoGrt8Ns6J62Qu1MF7QSPeHgsHtN1am8l7rD3RcEwRMQIPoF2w6cyc8s7HqGG7QNOviiRtBh0K8w2diS+7HZcxgTa5j1/VF+yq0zfNfy+Nim9KKZvRm7ShS09ptK8yxNfENgseXfyn3h9f0Vdie02KbZzACN8zPTcmdHfpdzT2YYpp3rv4kcV47g+2bx7zj0IHoVcUu2QMSdfvj8EXo5Q9yV6ScSOKkZiRxXm9XtIzX2rB/UcqdT2xUeP3b2O/uR2qecejnEDil7VvFefDH4ox3R5/ULlXa1dv5XHoFdu/a5xvnvHJQmqOSxeH21VMZqbh5GPIoqttsMEvkdZCOFPKNQ6oFC8jisbV7aUBo70KEf24pbimdLL6HPFuC/mh6tXmsUe1Qfo8CeII+iYdqvdGUud0BHxWu3RzjXvrDiShnV2O/NCz7Zif3h4jT1kJUsCJzCn/lU+U3Txi2uHMaTZ89L/ADUL9kucJmJ8D6J1CicoH7tvR1/iEZ7NxF/diLH6H4I3pKtuyS24cT5AfUo1uFJF3Rzkj00S9owQILvEm/iLKeo2mNWt01BJPjFlboAYh9Jhkve6ODrepU+H2vmIyUnPBtmmY5GwTmhjNRTveC0HyUNbEgf9uJ5NMJQqpVcJd7Fh5zfpvQI2q92tMMHGAI8QU/C4V7nEuzX1ucvlKc7YFOZe8+MR4aGFePkeQFStiSe4xrm7je6SuBhKLbAkDgHQPIJJ5DRUnukkuvub+UeEd48tEZhq7RAkk77R/ocgq8Nd/ERO+3ou1XZTAaA2O89x7xPALhpva9qObEzZMGNaIDSSeFvVUNXHOIMtcW6NZPeqH4NarChhoyhrQHEDNc93zRx0drulXkQ6CTyt5pxpMIt9lVNYubDW7zcxryCOqVm0wAeHVZ0Q1PBFh73eBmTNyfl8FR7R2Q6pmAyQTc7yP6hcxw0WqFa1/JDvYBLhdx4my1jlYLGConI/LkPDO4Em9rD+HgdbrQsygECD/UL318CdyKq09G++6ZnQN6FPqBsgELpldiTSmNOkGw4W3GJ9PXzUoo4ZwjOBuvv5AuM/FWz6VONN2nBB1MDRe2wnnNx5FG1pn8Z2YpuJNNrejS245TA8wqer2VB90xeYMiDziy1VbYjT7pIdxk+kKqrbPxINiTfkfiu2Od+2LJ9KM9l67T3Xg8jp5EfJC19g4mmZNIO/pkf/ACQVo3YnFM+hbAP1RTdtYi00p5NNusEG63zz/Q44saMdVaYdTqgjd7R4jwcCjMP2jqN3Pjn3rLW1dogx7SkIIvmMzbf3TcfRDRh3NMsawEiPcB6iNLdNDyRzl9xcf2AodtAPeB6gfKU+r2ppv/N505PqSFLidnUnf+LiA5w0nT3ZjWCdbcVG7YlGwAp33meMbjH3uR+H0fyN/alAxnBfwEBo8gQp34iiQYYBbhF45i+5AO2ONA+kDpAL5PLWTaOsjil+DDZlrXxNyXzIgHU8bbpT+PwvIj2bTEVGt5ezaY9bKywz6YALqpP9LKbR42ss6aJkNbSonh3XCONzunmoMV+If3Yp2Nm/MA+KuO1vTV1tu4QAfvCb6ZqY8eaHPajDN0zdQflxWYw2ycQ4gkBs7zlvzEm58FZf9M1QDmIbaSRlOvU3/RHHCe6t0diO1dGPdeZEgkAW0kE6jVRf9aUojvjoRb1VXhNhUQSHl8iZgtBjWYudFZYfszRBzBwLYEZspMbiZ6+idYQbyL9v0CMxzE6xmBjyEKJ/axjYytPmAR1srcbA7lgwTp3ZIHO2qBxPZHOJdDjaIAPwI3IlwXkzDdqGu3U2ni8n5KwpbabEmpQB5Oyg+YKp29kqkgBrctokQ7TkVI/skM0uFhwGvWTpqmzBeV23btMCXVaf+c+SGxHaGmRapT/y+irKnZrDZS5oJPHd5QVEOztItmL+aNYrdC1Nogkn2x13OeB6Quo2hsJgGv8A6/okum4z5bIFrG2uYtPpdOweX3nul2kD3QeA+qx9bbLmtD3SSZiTDWgWso8PtjI0HNc8bST4Ly9uunKN7d5tDeHELlMGcoJH8Tt58VksNth+YAPABPei5A4citOMYyLm24LFxsal2OdiBMjd6roaC7M7qqcF7ngmzRu49U84hz3RYNGvPl0Vo7XFNwe67iRwGniU9rHOmDbcqp20Gx3b+gUlDGwJqOHJrdw5lGlsXVo5Bmc7oPvVCGm4y7Xrb0UeL2m2Wgdf9AaobaW3xoCABGci8TxjetSVWwVh6ZcY14kbvohHMNOocognlKl2ZMktI7141PirKjhATJuead6SkFKuH65hPREVqby+zTug7jyVlWpsd4bkDisM/O1zKhAEyBEHknY0dT9pMPpn0UjaLXfl8wuYo1HgAG2870wjK9ozkm3TmUE6tQYLOZE/fBQP2ZQN+O/crJ9MF4LiIH35qGs0tJmMvxVtaBN2LRvBInWCb9eKiq7IpuNnB2/vXM9TcI00He8HSNwUlTCU3j3hm428k7v2tKj9hX1BHA6azuMqClsas0/8bhAHvPaQBESb5tBbRXFHC1GHWeuh+wrIYhpsRB4bo5J5VaZj8NXAgNE6kioQJkEQALAARG+TKVM4tv8AxUdw0Mm/EaSPgFpH0Ru05FT4ZzQZgTCOX6WmbezEvblFAg27xc03nUSDbqpaeyq8d9zCf5abQOYsON1qHYoBcONYRp5QUcv0tKOnhKtgDYCL7/CFwbAqudmdVcRe0uAHQAwrhmNYeI8Equ0mAK3VpX0tmtpiw0jziJ6nfCcwHc35eSkdtIbmz5KKptIjQNHVXleHHUHncR4qI4InUpr9pO/lVdj9s1G/maP7Z+K1JWbpY1NkB1y6fgp6GzqbddVma3aR4H/cb5BUFftRVc7vPfH8pt6XW5hlWbY9QbRZwHkkvMmdov5q58Z+LlxXbq5Rl3tc9wAcHNaBabdI5GVHSq1O84Dj3o06Tot72e2GzDU81QNzEXJuR0VP2gx1Op3WFxtFmz6E2XSZ7upGLGOpbRe020nx/VbHY+23ANzZQfUD5+iyGNwTqcGfS4TaWJ3uBceGg8VvLGZKV65hdrNc33hpx9eadg2+0EScpN90heabNxbtfcaPyt4TqVp8H2i7+Sm0uaG3eTAngZFl58unZ6bmTZAMANhA05qvoCX94QCdNSfoqnCbaBBJcMswSNOjeP6q2ZjWi+gAnmSVjVh2dtipAOURZUuzdmuqsJJhgmAN54lGdoKhIGazSb3vyCtNkluUMkRFhxWt6xHum7HYaYytGl/9q4OLMzyVd7YMd98VG3EDv53AfGNyxfLc8J8ViDfd8kNSqOy2lFNa19OW6bunFAYat3i2eMc0wLOSOpQbsVfKQZPNG4auHZY3WKlr4NoOYI2UFTFNaLm44qAY32luNuqF2jTnnfRD4moHQWmHDd4cVqRbHvrmmQAJaN02CkbjLnu2AsflG5AYKsSwh4tOtkW5wgRw9FaW0+H2tmmREc/VRe0NQ23c7/ooKQa423bjb/a66t7MkuHvK0tnPrmnYZj4plTGTFiPl5IlsWdqPgosXTze4WRG/fylQQnaZNiTb71CdT2lwM8lH+HJ0AEcCEHVa9jrtbBTqDdGVtsRrKGpbTDp3+Erj3gjQCPEeSCO16VPRsE7/wDUlakW1q/GgRmtPgqvE4iq58sEt52CodrbYz39bkeqr6uPqgQHdIhbmDNrT1NrVW/kbrpvVDtXaNd5nKB/dPzVczaDryJvqcyOwz5Elkg8b/JbmOhvYCkcxDSx2vEePRHNbSYN4npIHkJR9OswASwA8RaOnqpX7Ka9uZsRPGSOquQUjqGa7QI5uv8ABJXLtlkWsuK5Jr9pUgJtA639VnsXiWMaQxoBOp18z8labTpk/vCdfdF/UgwUBgsA5xcXhoEGDcx0tErz460ax+LYXzA4GTcqbZmxS91ORMyTM6TrqtRRwDKocAIgkCPmVG/CewY50PcS4ACDccuO9defxBIpNuUcrwynlDG7g4CTvzH5KprvqkQ8Bo3Dd159VsKmyzmzuaNLAt90a2vE80PgNnMr1DbuN97eTrF9yplJFpU4HEFrA12gMt68kYzFlpFSs+wJMTrwEeakxGHaC4gXBhjdeSo9q4Ytd3wSSJvMeSZqpY7S24a7g4lwa020hE7K7Q5rCeR3qjoYL2jPfjroPJPrYN1AZhfkfpwTccdaW2v2ttecOcx7wgjcTvjxVY/tAGBlR4lzmyWzN5tyAAWYxeLe8d7SbARZDtG83vabwidOaO3oGx9tE5ifdGonjx5ovEY9tImpLdNDKw2zcc5pjKL6ncrPEVS+CL5YJHJZuHk7HV9vv9oBIaDIaRvMGJPgjcP2yc3u1GmZG/1CydTDZw5rrHMTJ87KKjU/dlpuRp0WuEG621Pb4cDEcfVBV9vkiAAsrUc5saG19Zg/FMwr4kq4Q7anD9oYMFwEcx81fUtoNc0EwDxm3H4LC4bCtNyrdjCKcDl6LOWMUq+x3aD2IBpljwbEEWnqq/F9rQ9oOQBw1G6N5A+SzmMfDo/LfXSUKaYc2+t7rUwi5NTV2wHMLqbrjUAkEcxuhV7O0dQAiN+sW5yFS0MM+IF91uB1BT6DKgMfH4J4wbWFXbTpkfNQ1tu1zqRHDKLfqm+xJ3AeqlbgCRZWogw2jUOjnDoYHkoK2IeTcuM8bq7wOxXGSYhT0MAxz9N6tyJSUGuySW66WTPYVCLLXHCsc2wuNyEr4TgrkGcGGfPHwmFabPoOG+FY4WqGyHNnn96qalSJnz4Qq5JXYy4mBbUDTqptn1i020OoU78FIO7rvQFTZ9RhMxl4yLdTojwlvWpunRJKli4aA4iQOqSEs9k0KjaIzvmQXCJsNwug9p45jWZS06tDYO88eSSS44+ab6W2Gb7MNLw0lxA7ogX5IF9X2ziTZrbwCbwdT5aJJIn21Vg4h7Q0yAQfKPihcKaVNpZTZczc25c11JEKjotPtyMx7pHDxUvaunLRYJJLr/6jHw5Qw1KjSptLZLu8TbrvQm1sEC0kySePBJJUqrKVMJk3yT5K42bs8PaJsYmRrZJJdcr4Ac4QF5At4la3Z+zwyidCSNTdJJc86cVDjtnOJMuBglQbO2W2pUh26Ta1huXElrd0EuLwgu4xwA4AKXCbNY6DcAgm2qSSrfBGUcNR0786TYXUOIdHu2At+qSSCjw2HFRrgdRvQYpgEtjekktT2BOEwnesYV5gcNTeSC2SIubpJLOVUNr4EAOjio24cBmYWIMFJJGyno4gNpEgXNuXVBUKoaQbk7+C4kmBZYYNmWyJvG5TOwsy8GOW5JJZpVFQlpI6+EGPFDvzMdOvn8dySS3GV3RDqmXQEXH++Kg2sHNpiSSLyJ+YAnxSSRPZC4epSLdHCLbvqkkkm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http://www.scienceclarified.com/photos/cyclone-and-anticyclone-3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386" y="4931774"/>
            <a:ext cx="1845582" cy="11556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g.maxisciences.com/r%E9chauffement-climatique/secheresse_4535_w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668" y="4931774"/>
            <a:ext cx="1772524" cy="115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2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7" name="Titre 1"/>
          <p:cNvSpPr txBox="1">
            <a:spLocks/>
          </p:cNvSpPr>
          <p:nvPr/>
        </p:nvSpPr>
        <p:spPr>
          <a:xfrm>
            <a:off x="0" y="-27384"/>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latin typeface="Comic Sans MS" pitchFamily="66" charset="0"/>
                <a:ea typeface="ＭＳ Ｐゴシック" pitchFamily="34" charset="-128"/>
              </a:rPr>
              <a:t>What is climate change?</a:t>
            </a:r>
          </a:p>
        </p:txBody>
      </p:sp>
      <p:sp>
        <p:nvSpPr>
          <p:cNvPr id="8" name="Espace réservé du contenu 2"/>
          <p:cNvSpPr txBox="1">
            <a:spLocks/>
          </p:cNvSpPr>
          <p:nvPr/>
        </p:nvSpPr>
        <p:spPr>
          <a:xfrm>
            <a:off x="468313" y="1196752"/>
            <a:ext cx="8229600" cy="30959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fr-FR" dirty="0" smtClean="0">
                <a:solidFill>
                  <a:schemeClr val="tx1"/>
                </a:solidFill>
              </a:rPr>
              <a:t>Changes of climate </a:t>
            </a:r>
            <a:r>
              <a:rPr lang="en-US" dirty="0">
                <a:solidFill>
                  <a:schemeClr val="tx1"/>
                </a:solidFill>
              </a:rPr>
              <a:t>climate which is attributed directly or indirectly to human activity that alters the composition of the global atmosphere and which is in addition to natural climate variability observed over comparable time periods.</a:t>
            </a:r>
            <a:r>
              <a:rPr lang="en-US" altLang="fr-FR" dirty="0" smtClean="0">
                <a:solidFill>
                  <a:schemeClr val="tx1"/>
                </a:solidFill>
              </a:rPr>
              <a:t> </a:t>
            </a:r>
          </a:p>
        </p:txBody>
      </p:sp>
      <p:pic>
        <p:nvPicPr>
          <p:cNvPr id="9" name="Picture 2" descr="http://www.stephanoise-eaux.fr/images/poster_cycle_eau_oc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06" y="4789537"/>
            <a:ext cx="207533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ITEhUUExQWFhUXFRQYFxgYGRcYGBcXHBcXFxcYGBwaHCggGBolHBwUITEhJSkrLi4uFx8zODMsNygtLisBCgoKDg0OGhAQGywkHCQsLCwsLCwsLCwsLCwsLCwsLCwsLCwsLCwsLCwsLCwsLCwsLCwsLCwsLCwsLCwsLCwsLP/AABEIALYBFAMBIgACEQEDEQH/xAAbAAABBQEBAAAAAAAAAAAAAAAEAAIDBQYBB//EAD4QAAEDAgMFBQYDCAEFAQAAAAEAAhEDIQQSMQVBUWFxBiKBkaETMrHB0fAUQuEVI1JicoKS8UMWM1Oisgf/xAAZAQEBAQEBAQAAAAAAAAAAAAABAAIDBAX/xAAlEQEBAAIBBAICAwEBAAAAAAAAAQIREgMTITFBUSJhBBRxgUL/2gAMAwEAAhEDEQA/AMK/FtUYrF3ugn1Ti17IJIbP9LSI4iJHknYuq6P3r3kmCGyQ2NxJPyC+rHzdBnVCo8xKVF4vY2vYT0ncAiMNjy0kwL+i2tIcp4Gwk8hxPBStwjjuN0RUxnMEzusOZH1uoauOcZ3TGnLS5uqbq8QnUMpuR4buR4FI1Yi5MIdtXx9UUzGH+Bvgxo56wtaBtF7iYaL/AHv3Kd2Cq7wG8yQBfnN1DVxxmzcp5AD0AC7RxIJl+YjkB8yjytQ9mCcb5mb9/DwSbQAiajR0kx1UmMxtIxlYJjXK1s9Y4XQwrNdbI0HjoPIBMuVOosqTiLtqgwRYyPK8LuIxzye8RE62PwQR2a7LmlpFtCZHgQFIMEGAPzgxq0EA+Hen0WdYteUrsa4fnJEbpPoVA7GHc93TT0BhdGKd+WmOUj9boUsqEExABvYCCVqSCi6eLqXMO0ub+qKo4pzxBpl/Ml3hfcm4BtQH957sf1cHAd0yBpf9QtFhO0GFY2KmGzOuO657DbfrpzXPPLXqbbxm/dCYTHUaVqocJBByOziNwIBt4yq+rjmF8BoLc1g+S3lOkbloaFbBVZqEOpNBNnVG1JtuLhmBnrzUONx2znsbDnB7gRJDakW1IytPkVzmXn1W7PHsBisEa7mhlKnTtY0i0h3U5vimYvs6+gwPqgxOrYcPR0+imwGxhUjLiMO2JOa7HDrx3efmPi8LXpgzXNVkXNKo6oAP5gQ0/wClqZXepWePzYc7beGIDW4doI1eGkHraDPirPZlSpUaYbUqN1FhboXgz5rIPqMGjj4i3xReE2vk/wCKmRvs8T5OCcun48KZefLTYXHd8htFpPMhpB/tbCs6eIbBbUqUGcs7iQedljcTtOlUHdoupv8A4m1HwfBw+aiw2KAGV5fk192nUE+LQfVc70ttTNrapsSSxzJkGk1xMTEnvAIV20C50UnGOMN+BJ+KosRWE5mVpm2UsLLRaIsoqeOYLta5rt5a6yZgLk11HD4pwlzS4C92ZRHUhMxGGruMezPM91w8Qs1R25i/dZUIbfQ38LWRmE7S1qZy1QKkiBmJaRzkAk+iOGU+jyh2Iw5YS3MznA9LaFR08e5kweU3A8t6kxIznPAE/wALzPgcp9UA8PkyB43K3PPti+Fjs7tDUokRBbvhsHwggLQ4f/8AQ6YgOY88bC3qsYGNH5hPS36+a5SqmYDwPAD1kKvTxy+DMrHqGF7T0ntDmgweP6lJeVVXuJu6T1n5pLHYn2e5UDNk9wucA7m1xDm775u7pN53b1W4sUw4hgJvvMkbsstMHqFyriT3msc8tJkyYnqOHiVCwkXErrjL8sXSao8HRuW1wCYJ4gHTdaVHKcXO3m/XRRFbjFIuUlOsB+Vp6z9UmYVx0HrHxUwwJ3loPM/QFVsOkX4l0QIA5AD5KOSi6eCJ0dT/AM2p42XUJ1b4Ob9VbiCspOPDxIHxUlPDPOnxR7NgVD+Zg/uCmZ2ZrnQtP9yueP2uNV1LAvP2bea5UovFv0V9Q7J1SRmI/wA2q+wHY9ojMWnxKxetjPlqdO1hBQeJ0Pinsp1HG3p/ter4Xs9SbFifL6I+nsil/wCOPCFzv8qfTfYv28qwmzCfezjo2/34o5uxmiYcTyNj4r007LpxG5Q1NhUXe8T5Bc/7G2+zp5r+ynBwGXMD98UQ3YIN3MPyXoDezFHm7qAp6XZ2k33cw8lX+Qp0nm1bYBk9x5twnTwXMNsv2cloe0mwhp036eS9R/YfA25j6KKpsgt0v6I757TzrE0XvYWmq9sE2IEkcQYByyLzwQLNjPa0jM4zviRppI0lej/hQCczS7wHC+U/qojs3DWkPbrrcE63Gh8QfRM62hent5dU2e9t5G8aid+7VOoB5BaAwg74GYdDr/teiV9iU3kiWHUjUdAL9b+iEq9l2QXZSB4EdbQeS6d6X2z26wTw9hgyI6jxEqEQVsTsn2ffytcNAHiRHCDvVftLZoP7wtyE6tAgTETykxYc1qdSM3GqOph2ATmN/u97KF1KLggjkflqjKuDIEiYPG3ndCOokLcrNhzKdTLmDTExIB14Sp3bQrRlqTB/jE+sSCh2S0y0kHkSE+riHvAzE20n7kqpTUPagZhOXflcCPETKtqftHNDgwEDi06cbW9Vmy0zuSzOGluhhFx2ouauJEXayT9/d0DWI1LY6G3rKGZinDgeoB+K6MWZkADoI8o0TMbB7PL/ALsUlH7f+Vp8I+CS2DMPsZ7yYc23Ex6aqetsfJr3jujQ+O5alnYx5N2sYOjnHzJIRjNgUmWc5pjcZJ8gvJetPt04Vg6jODI9fiSm+xqO0ZHhH+16hhtmMGjWxypn5qzobPb/AAjyAP1R/Y18LsvJ8L2frVOI8LeJkKxwnZRzT32B46x8HBepM2e78rB1JRVLY1Q6lo6AlZv8qtzox5/g+zDB/wAQH9xVpT7M0d48JK3NHZDRqSfJF08GwaNC43rZX5dJ04w9PYNLcxvkZVnhdjHc3/1+q1jKfAAKZtIrF6lrUxjOM2O7h8ESzZbuSvW0lI1gWeVOlPT2X/MphspvXzVoW2SBVsq5uzGjcnDZreaOzLvtOSkEGAanjChEBxTr8FIN+HCYaPJGB/JOABUlRVwLTq1C18Cd0O63WhNJRupFO1plDs6bkQRwTHYDO1zTJB1laSvhwdygc0DcnkNMmdluaCIEac46oHE7CzC5gjSPQQtu2DuXAGMvllanUrPGPKNo7PNMXaTO64b9SgamDMd4XizW/E8F7Ji8NRqt7zT4LHbY2S1hMC2t9D9V2x6u3PLDTz7GYHhGm6Tf74Kvdh3XsbLZ4jBSDF1W4h7qBD2l8EXFjPEHUea7TNi4s2/DOAktcBxIMTwlQELa4rbNPE08hYWwJJ9x0DeWxDhp6LKYzD5DEzYHSPAhbwzt9iwC4JpCu8JsCtUEtbNgbagEwJCrsZg3U3ZXCCFuZS+GdWBEk/Ikth7TQcag9x46wpmbLMyGNHEnX4I1jXAJhqZfzT1gBfG39PZpCKAHBWWFoCJUFCuw8/CB8LowVPJFpiVpAUjXrlGlvU+Q7vSFkuAqQNPBcawj9VMwnhCU6AnQmujT5JgInf8AJSd9qusJP3Ckp0SdynyAc1JAKJKkbQA3lOzLhf1SnWxEhCVdq0m/mB10+7qv2ngqz49kcoJgmbAcY3qkx+yCGua1+Z/EyGiR/T6Lcxl90XKxfVO1WHbqeW5EYbb9CocrXtJjiF5JtXYldriCQfEi3E7wNyFw+zcbMtY12Xg8A67phd/6+NniuXdy36e6GsEwBZ/s5QxBpAVXD2kiS28DgToStKynAuvPZxdp5cplOC6GJOcAstRDXCAqMRdashCCUsuUaQUz6Vl2lRhSyQpBG0YGvzVZtTCAt1BVhjMVAMrP4jGkugaLeOxVNiMMRKocdg9fp9VrajePoq3aHdvlmNxEhdscnKxiKzWtlrhYjT4dboIU26kTGgFr8xvV/icLVquLojocumkXQdHZDpJLbDfIXeZRzsVT9o4lrfZUzlEkl++9oB3Ry4oO/wCY5jvKvcQzMYgRNiELi8IyNC0j1+i1LBVWFxEscG2yykt7ZerYjEGqDkcY5Ex5Apuz9lwZk9bT5lVezaFSowZcjG8e8epE3Wp2fs5lNveeXHjJ9L2XzMvx8PTPKShh37ifQqxoYcjWCei5Qe3iVyriI0IXK7rpBeTiu06caShcNVLtSFaU6URopOUqJnVT+z5p+TimAcCpH5YEKIJ1RykosCU7J4JpBUwSLVbOkASJCc6mmFLOtJgRFkJjMK2pqL8f00PipQU6UnYDD7MYwggCRyA+CPzFNISDBvTREwcue1TQwLophZ8NeXHVeSiIlEZAmucRoFf4v9QfhzvSygJPe5D1avNISvqgILE43gmVHoao4JATEuc7VVTnBp4lWVcTvQFXDgb10gqN9Y8IQGPxDY7xTsbYHvFZzE0nPm4A4nf0XTGOdpuK2lTBu7lYXQNPaL3vDKZsbaT6ICtTIMm/K/yROEzH3KRzwMt8gAnUm0rtqSOezK+JLBLwZmBECTfyQn7Re7UnylE7TwVQO7+UTHdBzOHWLeqr/wAD4ffVbmhRY9odS7yASVcWEJLWg9T2F7SpdzQxk2Fy48zw+7LSPbaJA848zqqjZWKNRoLWw3jESeAmCesKxJcfygDiTPkvmZe3pnpK1wa25HqhWvDnanwEJ8xuHXX5Idpdn0+ioWiwcNFvqrKi5UuDzHWFYU8RaN651pYCqCSnPVZIlPGJixVpCKroOqnovQVV8hRMqEb0pbSuioFXCuVKKoKlsZ7QJEoPOEs/NR2KgcVx5A0E+KGD1z2hSBgLSlLUCaqY7EJ0tjHPA0UbqxQbqyidVUhxxBUL6x4oN1Tmmk80hO+ueKgfV5pj2qIlRNq1EPUcdwUznhDvxAC1AFqFyjI5qariAUI+uOK1GaZVwwOqr6uyGEyTHD7ClxG1mMHH79EKzbWewa4ngAStzbN0lr7KpOINpA1AieqaMLTbo2TxTKDaj80g2BgCxJ4ckOaOJkfuHRae8Gx1Lt/gn/oVm0wbho9PRUgJmLb50HxWlxGDxLqsFoYJOW+YAfzWglQO7MEuOaoDzFh9V1xyknlixTfhWm/tWDkXNn1SVsezg/iceYbb1STyn2NNtg8W58EhzWjcR3z4D3fFWGSLwB1uf0QeCs0Eno0Q0R0RVGmNXHpf9V4K7xNlc7QwI4fcIR7YtKNbVGgnkdye5oItc8fpKNl3DYpoEQT1RBqCJVd7JsX+ilpVbZQD1VomVMc0Te/MoGrt8Ns6J62Qu1MF7QSPeHgsHtN1am8l7rD3RcEwRMQIPoF2w6cyc8s7HqGG7QNOviiRtBh0K8w2diS+7HZcxgTa5j1/VF+yq0zfNfy+Nim9KKZvRm7ShS09ptK8yxNfENgseXfyn3h9f0Vdie02KbZzACN8zPTcmdHfpdzT2YYpp3rv4kcV47g+2bx7zj0IHoVcUu2QMSdfvj8EXo5Q9yV6ScSOKkZiRxXm9XtIzX2rB/UcqdT2xUeP3b2O/uR2qecejnEDil7VvFefDH4ox3R5/ULlXa1dv5XHoFdu/a5xvnvHJQmqOSxeH21VMZqbh5GPIoqttsMEvkdZCOFPKNQ6oFC8jisbV7aUBo70KEf24pbimdLL6HPFuC/mh6tXmsUe1Qfo8CeII+iYdqvdGUud0BHxWu3RzjXvrDiShnV2O/NCz7Zif3h4jT1kJUsCJzCn/lU+U3Txi2uHMaTZ89L/ADUL9kucJmJ8D6J1CicoH7tvR1/iEZ7NxF/diLH6H4I3pKtuyS24cT5AfUo1uFJF3Rzkj00S9owQILvEm/iLKeo2mNWt01BJPjFlboAYh9Jhkve6ODrepU+H2vmIyUnPBtmmY5GwTmhjNRTveC0HyUNbEgf9uJ5NMJQqpVcJd7Fh5zfpvQI2q92tMMHGAI8QU/C4V7nEuzX1ucvlKc7YFOZe8+MR4aGFePkeQFStiSe4xrm7je6SuBhKLbAkDgHQPIJJ5DRUnukkuvub+UeEd48tEZhq7RAkk77R/ocgq8Nd/ERO+3ou1XZTAaA2O89x7xPALhpva9qObEzZMGNaIDSSeFvVUNXHOIMtcW6NZPeqH4NarChhoyhrQHEDNc93zRx0drulXkQ6CTyt5pxpMIt9lVNYubDW7zcxryCOqVm0wAeHVZ0Q1PBFh73eBmTNyfl8FR7R2Q6pmAyQTc7yP6hcxw0WqFa1/JDvYBLhdx4my1jlYLGConI/LkPDO4Em9rD+HgdbrQsygECD/UL318CdyKq09G++6ZnQN6FPqBsgELpldiTSmNOkGw4W3GJ9PXzUoo4ZwjOBuvv5AuM/FWz6VONN2nBB1MDRe2wnnNx5FG1pn8Z2YpuJNNrejS245TA8wqer2VB90xeYMiDziy1VbYjT7pIdxk+kKqrbPxINiTfkfiu2Od+2LJ9KM9l67T3Xg8jp5EfJC19g4mmZNIO/pkf/ACQVo3YnFM+hbAP1RTdtYi00p5NNusEG63zz/Q44saMdVaYdTqgjd7R4jwcCjMP2jqN3Pjn3rLW1dogx7SkIIvmMzbf3TcfRDRh3NMsawEiPcB6iNLdNDyRzl9xcf2AodtAPeB6gfKU+r2ppv/N505PqSFLidnUnf+LiA5w0nT3ZjWCdbcVG7YlGwAp33meMbjH3uR+H0fyN/alAxnBfwEBo8gQp34iiQYYBbhF45i+5AO2ONA+kDpAL5PLWTaOsjil+DDZlrXxNyXzIgHU8bbpT+PwvIj2bTEVGt5ezaY9bKywz6YALqpP9LKbR42ss6aJkNbSonh3XCONzunmoMV+If3Yp2Nm/MA+KuO1vTV1tu4QAfvCb6ZqY8eaHPajDN0zdQflxWYw2ycQ4gkBs7zlvzEm58FZf9M1QDmIbaSRlOvU3/RHHCe6t0diO1dGPdeZEgkAW0kE6jVRf9aUojvjoRb1VXhNhUQSHl8iZgtBjWYudFZYfszRBzBwLYEZspMbiZ6+idYQbyL9v0CMxzE6xmBjyEKJ/axjYytPmAR1srcbA7lgwTp3ZIHO2qBxPZHOJdDjaIAPwI3IlwXkzDdqGu3U2ni8n5KwpbabEmpQB5Oyg+YKp29kqkgBrctokQ7TkVI/skM0uFhwGvWTpqmzBeV23btMCXVaf+c+SGxHaGmRapT/y+irKnZrDZS5oJPHd5QVEOztItmL+aNYrdC1Nogkn2x13OeB6Quo2hsJgGv8A6/okum4z5bIFrG2uYtPpdOweX3nul2kD3QeA+qx9bbLmtD3SSZiTDWgWso8PtjI0HNc8bST4Ly9uunKN7d5tDeHELlMGcoJH8Tt58VksNth+YAPABPei5A4citOMYyLm24LFxsal2OdiBMjd6roaC7M7qqcF7ngmzRu49U84hz3RYNGvPl0Vo7XFNwe67iRwGniU9rHOmDbcqp20Gx3b+gUlDGwJqOHJrdw5lGlsXVo5Bmc7oPvVCGm4y7Xrb0UeL2m2Wgdf9AaobaW3xoCABGci8TxjetSVWwVh6ZcY14kbvohHMNOocognlKl2ZMktI7141PirKjhATJuead6SkFKuH65hPREVqby+zTug7jyVlWpsd4bkDisM/O1zKhAEyBEHknY0dT9pMPpn0UjaLXfl8wuYo1HgAG2870wjK9ozkm3TmUE6tQYLOZE/fBQP2ZQN+O/crJ9MF4LiIH35qGs0tJmMvxVtaBN2LRvBInWCb9eKiq7IpuNnB2/vXM9TcI00He8HSNwUlTCU3j3hm428k7v2tKj9hX1BHA6azuMqClsas0/8bhAHvPaQBESb5tBbRXFHC1GHWeuh+wrIYhpsRB4bo5J5VaZj8NXAgNE6kioQJkEQALAARG+TKVM4tv8AxUdw0Mm/EaSPgFpH0Ru05FT4ZzQZgTCOX6WmbezEvblFAg27xc03nUSDbqpaeyq8d9zCf5abQOYsON1qHYoBcONYRp5QUcv0tKOnhKtgDYCL7/CFwbAqudmdVcRe0uAHQAwrhmNYeI8Equ0mAK3VpX0tmtpiw0jziJ6nfCcwHc35eSkdtIbmz5KKptIjQNHVXleHHUHncR4qI4InUpr9pO/lVdj9s1G/maP7Z+K1JWbpY1NkB1y6fgp6GzqbddVma3aR4H/cb5BUFftRVc7vPfH8pt6XW5hlWbY9QbRZwHkkvMmdov5q58Z+LlxXbq5Rl3tc9wAcHNaBabdI5GVHSq1O84Dj3o06Tot72e2GzDU81QNzEXJuR0VP2gx1Op3WFxtFmz6E2XSZ7upGLGOpbRe020nx/VbHY+23ANzZQfUD5+iyGNwTqcGfS4TaWJ3uBceGg8VvLGZKV65hdrNc33hpx9eadg2+0EScpN90heabNxbtfcaPyt4TqVp8H2i7+Sm0uaG3eTAngZFl58unZ6bmTZAMANhA05qvoCX94QCdNSfoqnCbaBBJcMswSNOjeP6q2ZjWi+gAnmSVjVh2dtipAOURZUuzdmuqsJJhgmAN54lGdoKhIGazSb3vyCtNkluUMkRFhxWt6xHum7HYaYytGl/9q4OLMzyVd7YMd98VG3EDv53AfGNyxfLc8J8ViDfd8kNSqOy2lFNa19OW6bunFAYat3i2eMc0wLOSOpQbsVfKQZPNG4auHZY3WKlr4NoOYI2UFTFNaLm44qAY32luNuqF2jTnnfRD4moHQWmHDd4cVqRbHvrmmQAJaN02CkbjLnu2AsflG5AYKsSwh4tOtkW5wgRw9FaW0+H2tmmREc/VRe0NQ23c7/ooKQa423bjb/a66t7MkuHvK0tnPrmnYZj4plTGTFiPl5IlsWdqPgosXTze4WRG/fylQQnaZNiTb71CdT2lwM8lH+HJ0AEcCEHVa9jrtbBTqDdGVtsRrKGpbTDp3+Erj3gjQCPEeSCO16VPRsE7/wDUlakW1q/GgRmtPgqvE4iq58sEt52CodrbYz39bkeqr6uPqgQHdIhbmDNrT1NrVW/kbrpvVDtXaNd5nKB/dPzVczaDryJvqcyOwz5Elkg8b/JbmOhvYCkcxDSx2vEePRHNbSYN4npIHkJR9OswASwA8RaOnqpX7Ka9uZsRPGSOquQUjqGa7QI5uv8ABJXLtlkWsuK5Jr9pUgJtA639VnsXiWMaQxoBOp18z8labTpk/vCdfdF/UgwUBgsA5xcXhoEGDcx0tErz460ax+LYXzA4GTcqbZmxS91ORMyTM6TrqtRRwDKocAIgkCPmVG/CewY50PcS4ACDccuO9defxBIpNuUcrwynlDG7g4CTvzH5KprvqkQ8Bo3Dd159VsKmyzmzuaNLAt90a2vE80PgNnMr1DbuN97eTrF9yplJFpU4HEFrA12gMt68kYzFlpFSs+wJMTrwEeakxGHaC4gXBhjdeSo9q4Ytd3wSSJvMeSZqpY7S24a7g4lwa020hE7K7Q5rCeR3qjoYL2jPfjroPJPrYN1AZhfkfpwTccdaW2v2ttecOcx7wgjcTvjxVY/tAGBlR4lzmyWzN5tyAAWYxeLe8d7SbARZDtG83vabwidOaO3oGx9tE5ifdGonjx5ovEY9tImpLdNDKw2zcc5pjKL6ncrPEVS+CL5YJHJZuHk7HV9vv9oBIaDIaRvMGJPgjcP2yc3u1GmZG/1CydTDZw5rrHMTJ87KKjU/dlpuRp0WuEG621Pb4cDEcfVBV9vkiAAsrUc5saG19Zg/FMwr4kq4Q7anD9oYMFwEcx81fUtoNc0EwDxm3H4LC4bCtNyrdjCKcDl6LOWMUq+x3aD2IBpljwbEEWnqq/F9rQ9oOQBw1G6N5A+SzmMfDo/LfXSUKaYc2+t7rUwi5NTV2wHMLqbrjUAkEcxuhV7O0dQAiN+sW5yFS0MM+IF91uB1BT6DKgMfH4J4wbWFXbTpkfNQ1tu1zqRHDKLfqm+xJ3AeqlbgCRZWogw2jUOjnDoYHkoK2IeTcuM8bq7wOxXGSYhT0MAxz9N6tyJSUGuySW66WTPYVCLLXHCsc2wuNyEr4TgrkGcGGfPHwmFabPoOG+FY4WqGyHNnn96qalSJnz4Qq5JXYy4mBbUDTqptn1i020OoU78FIO7rvQFTZ9RhMxl4yLdTojwlvWpunRJKli4aA4iQOqSEs9k0KjaIzvmQXCJsNwug9p45jWZS06tDYO88eSSS44+ab6W2Gb7MNLw0lxA7ogX5IF9X2ziTZrbwCbwdT5aJJIn21Vg4h7Q0yAQfKPihcKaVNpZTZczc25c11JEKjotPtyMx7pHDxUvaunLRYJJLr/6jHw5Qw1KjSptLZLu8TbrvQm1sEC0kySePBJJUqrKVMJk3yT5K42bs8PaJsYmRrZJJdcr4Ac4QF5At4la3Z+zwyidCSNTdJJc86cVDjtnOJMuBglQbO2W2pUh26Ta1huXElrd0EuLwgu4xwA4AKXCbNY6DcAgm2qSSrfBGUcNR0786TYXUOIdHu2At+qSSCjw2HFRrgdRvQYpgEtjekktT2BOEwnesYV5gcNTeSC2SIubpJLOVUNr4EAOjio24cBmYWIMFJJGyno4gNpEgXNuXVBUKoaQbk7+C4kmBZYYNmWyJvG5TOwsy8GOW5JJZpVFQlpI6+EGPFDvzMdOvn8dySS3GV3RDqmXQEXH++Kg2sHNpiSSLyJ+YAnxSSRPZC4epSLdHCLbvqkkkm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http://www.scienceclarified.com/photos/cyclone-and-anticyclone-3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386" y="4931774"/>
            <a:ext cx="1845582" cy="11556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g.maxisciences.com/r%E9chauffement-climatique/secheresse_4535_w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668" y="4931774"/>
            <a:ext cx="1772524" cy="115568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media.meltybuzz.fr/article-1145814-ajust_930/les-ours-polaires-de-la-banquise-sont-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7233" y="4789537"/>
            <a:ext cx="2305247"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2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0" y="-27384"/>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latin typeface="Comic Sans MS" pitchFamily="66" charset="0"/>
                <a:ea typeface="ＭＳ Ｐゴシック" pitchFamily="34" charset="-128"/>
              </a:rPr>
              <a:t>Consequences on Marmot biology?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186" y="2028210"/>
            <a:ext cx="1164988" cy="146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contenu 2"/>
          <p:cNvSpPr txBox="1">
            <a:spLocks/>
          </p:cNvSpPr>
          <p:nvPr/>
        </p:nvSpPr>
        <p:spPr>
          <a:xfrm>
            <a:off x="179513" y="1197174"/>
            <a:ext cx="3024335" cy="71965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800" dirty="0" smtClean="0">
                <a:solidFill>
                  <a:schemeClr val="tx1"/>
                </a:solidFill>
              </a:rPr>
              <a:t>Yellow-bellied marmot </a:t>
            </a:r>
          </a:p>
          <a:p>
            <a:r>
              <a:rPr lang="en-US" altLang="fr-FR" sz="1800" dirty="0" smtClean="0">
                <a:solidFill>
                  <a:schemeClr val="tx1"/>
                </a:solidFill>
              </a:rPr>
              <a:t>(</a:t>
            </a:r>
            <a:r>
              <a:rPr lang="en-US" altLang="fr-FR" sz="1800" i="1" dirty="0" err="1" smtClean="0">
                <a:solidFill>
                  <a:schemeClr val="tx1"/>
                </a:solidFill>
              </a:rPr>
              <a:t>Marmota</a:t>
            </a:r>
            <a:r>
              <a:rPr lang="en-US" altLang="fr-FR" sz="1800" i="1" dirty="0" smtClean="0">
                <a:solidFill>
                  <a:schemeClr val="tx1"/>
                </a:solidFill>
              </a:rPr>
              <a:t> </a:t>
            </a:r>
            <a:r>
              <a:rPr lang="en-US" altLang="fr-FR" sz="1800" i="1" dirty="0" err="1" smtClean="0">
                <a:solidFill>
                  <a:schemeClr val="tx1"/>
                </a:solidFill>
              </a:rPr>
              <a:t>flaviventris</a:t>
            </a:r>
            <a:r>
              <a:rPr lang="en-US" altLang="fr-FR" sz="1800" dirty="0">
                <a:solidFill>
                  <a:schemeClr val="tx1"/>
                </a:solidFill>
              </a:rPr>
              <a:t>)</a:t>
            </a:r>
            <a:endParaRPr lang="en-US" altLang="fr-FR" sz="1800" dirty="0" smtClean="0">
              <a:solidFill>
                <a:schemeClr val="tx1"/>
              </a:solidFill>
            </a:endParaRPr>
          </a:p>
        </p:txBody>
      </p:sp>
      <p:sp>
        <p:nvSpPr>
          <p:cNvPr id="11" name="Espace réservé du contenu 2"/>
          <p:cNvSpPr txBox="1">
            <a:spLocks/>
          </p:cNvSpPr>
          <p:nvPr/>
        </p:nvSpPr>
        <p:spPr>
          <a:xfrm>
            <a:off x="5489848" y="1197174"/>
            <a:ext cx="2736304" cy="71965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800" dirty="0" smtClean="0">
                <a:solidFill>
                  <a:schemeClr val="tx1"/>
                </a:solidFill>
              </a:rPr>
              <a:t>Alpine marmot </a:t>
            </a:r>
          </a:p>
          <a:p>
            <a:r>
              <a:rPr lang="en-US" altLang="fr-FR" sz="1800" dirty="0" smtClean="0">
                <a:solidFill>
                  <a:schemeClr val="tx1"/>
                </a:solidFill>
              </a:rPr>
              <a:t>(</a:t>
            </a:r>
            <a:r>
              <a:rPr lang="en-US" altLang="fr-FR" sz="1800" i="1" dirty="0" err="1" smtClean="0">
                <a:solidFill>
                  <a:schemeClr val="tx1"/>
                </a:solidFill>
              </a:rPr>
              <a:t>Marmota</a:t>
            </a:r>
            <a:r>
              <a:rPr lang="en-US" altLang="fr-FR" sz="1800" i="1" dirty="0" smtClean="0">
                <a:solidFill>
                  <a:schemeClr val="tx1"/>
                </a:solidFill>
              </a:rPr>
              <a:t> </a:t>
            </a:r>
            <a:r>
              <a:rPr lang="en-US" altLang="fr-FR" sz="1800" i="1" dirty="0" err="1" smtClean="0">
                <a:solidFill>
                  <a:schemeClr val="tx1"/>
                </a:solidFill>
              </a:rPr>
              <a:t>marmota</a:t>
            </a:r>
            <a:r>
              <a:rPr lang="en-US" altLang="fr-FR" sz="1800" dirty="0" smtClean="0">
                <a:solidFill>
                  <a:schemeClr val="tx1"/>
                </a:solidFill>
              </a:rPr>
              <a:t>)</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3934" y="2010542"/>
            <a:ext cx="2228132" cy="1485421"/>
          </a:xfrm>
          <a:prstGeom prst="rect">
            <a:avLst/>
          </a:prstGeom>
        </p:spPr>
      </p:pic>
      <p:pic>
        <p:nvPicPr>
          <p:cNvPr id="1030" name="Picture 6" descr="http://www.arizona-dream.com/usa/photos/Commun/image.php?img=../cartes/usa/capital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3" y="4005064"/>
            <a:ext cx="2808311" cy="1873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5536" y="4186492"/>
            <a:ext cx="1008112" cy="1116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4" descr="http://www.mnh.si.edu/mna/thumbnails/maps/Marm_flav.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3748" y="4982738"/>
            <a:ext cx="1764196" cy="1764197"/>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a:off x="1403648" y="5302617"/>
            <a:ext cx="870526" cy="722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098" name="Picture 2" descr="http://1.bp.blogspot.com/-z6ZUSzTMl7A/UBW1qxEY3YI/AAAAAAAAAmc/amXk85YF8EI/s1600/Carete_de_Europe_Imag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3861048"/>
            <a:ext cx="3184027" cy="2248212"/>
          </a:xfrm>
          <a:prstGeom prst="rect">
            <a:avLst/>
          </a:prstGeom>
          <a:noFill/>
          <a:extLst>
            <a:ext uri="{909E8E84-426E-40DD-AFC4-6F175D3DCCD1}">
              <a14:hiddenFill xmlns:a14="http://schemas.microsoft.com/office/drawing/2010/main">
                <a:solidFill>
                  <a:srgbClr val="FFFFFF"/>
                </a:solidFill>
              </a14:hiddenFill>
            </a:ext>
          </a:extLst>
        </p:spPr>
      </p:pic>
      <p:sp>
        <p:nvSpPr>
          <p:cNvPr id="17" name="Ellipse 16"/>
          <p:cNvSpPr/>
          <p:nvPr/>
        </p:nvSpPr>
        <p:spPr>
          <a:xfrm>
            <a:off x="5817238" y="5374886"/>
            <a:ext cx="842994" cy="3583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0" name="Picture 4" descr="http://marmota.marmota.free.fr/illustration/distribution_franc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2" y="5009514"/>
            <a:ext cx="1656184" cy="1737421"/>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cxnSp>
        <p:nvCxnSpPr>
          <p:cNvPr id="21" name="Connecteur droit 20"/>
          <p:cNvCxnSpPr>
            <a:stCxn id="17" idx="6"/>
          </p:cNvCxnSpPr>
          <p:nvPr/>
        </p:nvCxnSpPr>
        <p:spPr>
          <a:xfrm>
            <a:off x="6660232" y="5554071"/>
            <a:ext cx="720080" cy="5551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7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0" y="-27384"/>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latin typeface="Comic Sans MS" pitchFamily="66" charset="0"/>
                <a:ea typeface="ＭＳ Ｐゴシック" pitchFamily="34" charset="-128"/>
              </a:rPr>
              <a:t>Consequences on Marmot biology?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033443"/>
            <a:ext cx="1164988" cy="146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contenu 2"/>
          <p:cNvSpPr txBox="1">
            <a:spLocks/>
          </p:cNvSpPr>
          <p:nvPr/>
        </p:nvSpPr>
        <p:spPr>
          <a:xfrm>
            <a:off x="107504" y="1197174"/>
            <a:ext cx="2808311" cy="71965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800" dirty="0" smtClean="0">
                <a:solidFill>
                  <a:schemeClr val="tx1"/>
                </a:solidFill>
              </a:rPr>
              <a:t>Yellow-bellied marmot </a:t>
            </a:r>
          </a:p>
          <a:p>
            <a:r>
              <a:rPr lang="en-US" altLang="fr-FR" sz="1800" dirty="0" smtClean="0">
                <a:solidFill>
                  <a:schemeClr val="tx1"/>
                </a:solidFill>
              </a:rPr>
              <a:t>(</a:t>
            </a:r>
            <a:r>
              <a:rPr lang="en-US" altLang="fr-FR" sz="1800" i="1" dirty="0" err="1" smtClean="0">
                <a:solidFill>
                  <a:schemeClr val="tx1"/>
                </a:solidFill>
              </a:rPr>
              <a:t>Marmota</a:t>
            </a:r>
            <a:r>
              <a:rPr lang="en-US" altLang="fr-FR" sz="1800" i="1" dirty="0" smtClean="0">
                <a:solidFill>
                  <a:schemeClr val="tx1"/>
                </a:solidFill>
              </a:rPr>
              <a:t> </a:t>
            </a:r>
            <a:r>
              <a:rPr lang="en-US" altLang="fr-FR" sz="1800" i="1" dirty="0" err="1" smtClean="0">
                <a:solidFill>
                  <a:schemeClr val="tx1"/>
                </a:solidFill>
              </a:rPr>
              <a:t>flaviventris</a:t>
            </a:r>
            <a:r>
              <a:rPr lang="en-US" altLang="fr-FR" sz="1800" dirty="0" smtClean="0">
                <a:solidFill>
                  <a:schemeClr val="tx1"/>
                </a:solidFill>
              </a:rPr>
              <a:t>)</a:t>
            </a:r>
          </a:p>
          <a:p>
            <a:r>
              <a:rPr lang="en-US" altLang="fr-FR" sz="1800" dirty="0" err="1" smtClean="0">
                <a:solidFill>
                  <a:schemeClr val="tx1"/>
                </a:solidFill>
              </a:rPr>
              <a:t>Ozgul</a:t>
            </a:r>
            <a:r>
              <a:rPr lang="en-US" altLang="fr-FR" sz="1800" dirty="0" smtClean="0">
                <a:solidFill>
                  <a:schemeClr val="tx1"/>
                </a:solidFill>
              </a:rPr>
              <a:t> </a:t>
            </a:r>
            <a:r>
              <a:rPr lang="en-US" altLang="fr-FR" sz="1800" i="1" dirty="0" smtClean="0">
                <a:solidFill>
                  <a:schemeClr val="tx1"/>
                </a:solidFill>
              </a:rPr>
              <a:t>et al</a:t>
            </a:r>
            <a:r>
              <a:rPr lang="en-US" altLang="fr-FR" sz="1800" dirty="0" smtClean="0">
                <a:solidFill>
                  <a:schemeClr val="tx1"/>
                </a:solidFill>
              </a:rPr>
              <a:t>, 2010</a:t>
            </a:r>
          </a:p>
        </p:txBody>
      </p:sp>
      <p:sp>
        <p:nvSpPr>
          <p:cNvPr id="11" name="Espace réservé du contenu 2"/>
          <p:cNvSpPr txBox="1">
            <a:spLocks/>
          </p:cNvSpPr>
          <p:nvPr/>
        </p:nvSpPr>
        <p:spPr>
          <a:xfrm>
            <a:off x="5868144" y="1197174"/>
            <a:ext cx="2736304" cy="71965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800" dirty="0" smtClean="0">
                <a:solidFill>
                  <a:schemeClr val="tx1"/>
                </a:solidFill>
              </a:rPr>
              <a:t>Alpine marmot </a:t>
            </a:r>
          </a:p>
          <a:p>
            <a:r>
              <a:rPr lang="en-US" altLang="fr-FR" sz="1800" dirty="0" smtClean="0">
                <a:solidFill>
                  <a:schemeClr val="tx1"/>
                </a:solidFill>
              </a:rPr>
              <a:t>(</a:t>
            </a:r>
            <a:r>
              <a:rPr lang="en-US" altLang="fr-FR" sz="1800" i="1" dirty="0" err="1" smtClean="0">
                <a:solidFill>
                  <a:schemeClr val="tx1"/>
                </a:solidFill>
              </a:rPr>
              <a:t>Marmota</a:t>
            </a:r>
            <a:r>
              <a:rPr lang="en-US" altLang="fr-FR" sz="1800" i="1" dirty="0" smtClean="0">
                <a:solidFill>
                  <a:schemeClr val="tx1"/>
                </a:solidFill>
              </a:rPr>
              <a:t> </a:t>
            </a:r>
            <a:r>
              <a:rPr lang="en-US" altLang="fr-FR" sz="1800" i="1" dirty="0" err="1" smtClean="0">
                <a:solidFill>
                  <a:schemeClr val="tx1"/>
                </a:solidFill>
              </a:rPr>
              <a:t>marmota</a:t>
            </a:r>
            <a:r>
              <a:rPr lang="en-US" altLang="fr-FR" sz="1800" dirty="0" smtClean="0">
                <a:solidFill>
                  <a:schemeClr val="tx1"/>
                </a:solidFill>
              </a:rPr>
              <a:t>)</a:t>
            </a:r>
          </a:p>
          <a:p>
            <a:r>
              <a:rPr lang="en-US" altLang="fr-FR" sz="1800" dirty="0" err="1" smtClean="0">
                <a:solidFill>
                  <a:schemeClr val="tx1"/>
                </a:solidFill>
              </a:rPr>
              <a:t>Tafani</a:t>
            </a:r>
            <a:r>
              <a:rPr lang="en-US" altLang="fr-FR" sz="1800" dirty="0" smtClean="0">
                <a:solidFill>
                  <a:schemeClr val="tx1"/>
                </a:solidFill>
              </a:rPr>
              <a:t> </a:t>
            </a:r>
            <a:r>
              <a:rPr lang="en-US" altLang="fr-FR" sz="1800" i="1" dirty="0" smtClean="0">
                <a:solidFill>
                  <a:schemeClr val="tx1"/>
                </a:solidFill>
              </a:rPr>
              <a:t>et al</a:t>
            </a:r>
            <a:r>
              <a:rPr lang="en-US" altLang="fr-FR" sz="1800" dirty="0" smtClean="0">
                <a:solidFill>
                  <a:schemeClr val="tx1"/>
                </a:solidFill>
              </a:rPr>
              <a:t>, 2013</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2230" y="2010541"/>
            <a:ext cx="2228132" cy="1485421"/>
          </a:xfrm>
          <a:prstGeom prst="rect">
            <a:avLst/>
          </a:prstGeom>
        </p:spPr>
      </p:pic>
      <p:sp>
        <p:nvSpPr>
          <p:cNvPr id="13" name="Espace réservé du contenu 2"/>
          <p:cNvSpPr txBox="1">
            <a:spLocks/>
          </p:cNvSpPr>
          <p:nvPr/>
        </p:nvSpPr>
        <p:spPr>
          <a:xfrm>
            <a:off x="2483768" y="1916832"/>
            <a:ext cx="3635896"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2000" dirty="0" smtClean="0">
                <a:solidFill>
                  <a:schemeClr val="tx1"/>
                </a:solidFill>
              </a:rPr>
              <a:t>Climate change = modification on phenology</a:t>
            </a:r>
          </a:p>
        </p:txBody>
      </p:sp>
    </p:spTree>
    <p:extLst>
      <p:ext uri="{BB962C8B-B14F-4D97-AF65-F5344CB8AC3E}">
        <p14:creationId xmlns:p14="http://schemas.microsoft.com/office/powerpoint/2010/main" val="367696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0" y="-27384"/>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latin typeface="Comic Sans MS" pitchFamily="66" charset="0"/>
                <a:ea typeface="ＭＳ Ｐゴシック" pitchFamily="34" charset="-128"/>
              </a:rPr>
              <a:t>Consequences on Marmot biology?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033443"/>
            <a:ext cx="1164988" cy="146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contenu 2"/>
          <p:cNvSpPr txBox="1">
            <a:spLocks/>
          </p:cNvSpPr>
          <p:nvPr/>
        </p:nvSpPr>
        <p:spPr>
          <a:xfrm>
            <a:off x="107504" y="1197174"/>
            <a:ext cx="2808311" cy="71965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800" dirty="0" smtClean="0">
                <a:solidFill>
                  <a:schemeClr val="tx1"/>
                </a:solidFill>
              </a:rPr>
              <a:t>Yellow-bellied marmot </a:t>
            </a:r>
          </a:p>
          <a:p>
            <a:r>
              <a:rPr lang="en-US" altLang="fr-FR" sz="1800" dirty="0" smtClean="0">
                <a:solidFill>
                  <a:schemeClr val="tx1"/>
                </a:solidFill>
              </a:rPr>
              <a:t>(</a:t>
            </a:r>
            <a:r>
              <a:rPr lang="en-US" altLang="fr-FR" sz="1800" i="1" dirty="0" err="1" smtClean="0">
                <a:solidFill>
                  <a:schemeClr val="tx1"/>
                </a:solidFill>
              </a:rPr>
              <a:t>Marmota</a:t>
            </a:r>
            <a:r>
              <a:rPr lang="en-US" altLang="fr-FR" sz="1800" i="1" dirty="0" smtClean="0">
                <a:solidFill>
                  <a:schemeClr val="tx1"/>
                </a:solidFill>
              </a:rPr>
              <a:t> </a:t>
            </a:r>
            <a:r>
              <a:rPr lang="en-US" altLang="fr-FR" sz="1800" i="1" dirty="0" err="1" smtClean="0">
                <a:solidFill>
                  <a:schemeClr val="tx1"/>
                </a:solidFill>
              </a:rPr>
              <a:t>flaviventris</a:t>
            </a:r>
            <a:r>
              <a:rPr lang="en-US" altLang="fr-FR" sz="1800" dirty="0" smtClean="0">
                <a:solidFill>
                  <a:schemeClr val="tx1"/>
                </a:solidFill>
              </a:rPr>
              <a:t>)</a:t>
            </a:r>
          </a:p>
          <a:p>
            <a:r>
              <a:rPr lang="en-US" altLang="fr-FR" sz="1800" dirty="0" err="1" smtClean="0">
                <a:solidFill>
                  <a:schemeClr val="tx1"/>
                </a:solidFill>
              </a:rPr>
              <a:t>Ozgul</a:t>
            </a:r>
            <a:r>
              <a:rPr lang="en-US" altLang="fr-FR" sz="1800" dirty="0" smtClean="0">
                <a:solidFill>
                  <a:schemeClr val="tx1"/>
                </a:solidFill>
              </a:rPr>
              <a:t> </a:t>
            </a:r>
            <a:r>
              <a:rPr lang="en-US" altLang="fr-FR" sz="1800" i="1" dirty="0" smtClean="0">
                <a:solidFill>
                  <a:schemeClr val="tx1"/>
                </a:solidFill>
              </a:rPr>
              <a:t>et al</a:t>
            </a:r>
            <a:r>
              <a:rPr lang="en-US" altLang="fr-FR" sz="1800" dirty="0" smtClean="0">
                <a:solidFill>
                  <a:schemeClr val="tx1"/>
                </a:solidFill>
              </a:rPr>
              <a:t>, 2010</a:t>
            </a:r>
          </a:p>
        </p:txBody>
      </p:sp>
      <p:grpSp>
        <p:nvGrpSpPr>
          <p:cNvPr id="2" name="Groupe 1"/>
          <p:cNvGrpSpPr/>
          <p:nvPr/>
        </p:nvGrpSpPr>
        <p:grpSpPr>
          <a:xfrm>
            <a:off x="39189" y="3573016"/>
            <a:ext cx="4388795" cy="3284590"/>
            <a:chOff x="39189" y="3573016"/>
            <a:chExt cx="4388795" cy="3284590"/>
          </a:xfrm>
        </p:grpSpPr>
        <p:sp>
          <p:nvSpPr>
            <p:cNvPr id="14" name="Espace réservé du contenu 2"/>
            <p:cNvSpPr txBox="1">
              <a:spLocks/>
            </p:cNvSpPr>
            <p:nvPr/>
          </p:nvSpPr>
          <p:spPr>
            <a:xfrm>
              <a:off x="39189" y="3573016"/>
              <a:ext cx="4388795" cy="328459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altLang="fr-FR" sz="2000" dirty="0" smtClean="0">
                  <a:solidFill>
                    <a:schemeClr val="tx1"/>
                  </a:solidFill>
                </a:rPr>
                <a:t>Emerging earlier</a:t>
              </a:r>
            </a:p>
            <a:p>
              <a:pPr marL="457200" indent="-457200" algn="l">
                <a:buFont typeface="Arial" panose="020B0604020202020204" pitchFamily="34" charset="0"/>
                <a:buChar char="•"/>
              </a:pPr>
              <a:r>
                <a:rPr lang="en-US" altLang="fr-FR" sz="2000" dirty="0" smtClean="0">
                  <a:solidFill>
                    <a:schemeClr val="tx1"/>
                  </a:solidFill>
                </a:rPr>
                <a:t>Giving birth earlier = more time to grow between emergence and hibernation</a:t>
              </a:r>
            </a:p>
            <a:p>
              <a:pPr marL="457200" indent="-457200" algn="l">
                <a:buFont typeface="Arial" panose="020B0604020202020204" pitchFamily="34" charset="0"/>
                <a:buChar char="•"/>
              </a:pPr>
              <a:r>
                <a:rPr lang="en-US" altLang="fr-FR" sz="2000" dirty="0" smtClean="0">
                  <a:solidFill>
                    <a:schemeClr val="tx1"/>
                  </a:solidFill>
                </a:rPr>
                <a:t>Increase </a:t>
              </a:r>
              <a:r>
                <a:rPr lang="en-US" altLang="fr-FR" sz="2000" dirty="0" smtClean="0">
                  <a:solidFill>
                    <a:schemeClr val="tx1"/>
                  </a:solidFill>
                </a:rPr>
                <a:t>of body mass </a:t>
              </a:r>
              <a:r>
                <a:rPr lang="en-US" altLang="fr-FR" sz="2000" dirty="0" smtClean="0">
                  <a:solidFill>
                    <a:schemeClr val="tx1"/>
                  </a:solidFill>
                </a:rPr>
                <a:t>for</a:t>
              </a:r>
              <a:r>
                <a:rPr lang="en-US" altLang="fr-FR" sz="2000" dirty="0" smtClean="0">
                  <a:solidFill>
                    <a:schemeClr val="tx1"/>
                  </a:solidFill>
                </a:rPr>
                <a:t> </a:t>
              </a:r>
              <a:r>
                <a:rPr lang="en-US" altLang="fr-FR" sz="2000" dirty="0" smtClean="0">
                  <a:solidFill>
                    <a:schemeClr val="tx1"/>
                  </a:solidFill>
                </a:rPr>
                <a:t>all age classes</a:t>
              </a:r>
            </a:p>
            <a:p>
              <a:pPr marL="457200" indent="-457200" algn="l">
                <a:buFont typeface="Arial" panose="020B0604020202020204" pitchFamily="34" charset="0"/>
                <a:buChar char="•"/>
              </a:pPr>
              <a:r>
                <a:rPr lang="en-US" altLang="fr-FR" sz="2000" dirty="0" smtClean="0">
                  <a:solidFill>
                    <a:schemeClr val="tx1"/>
                  </a:solidFill>
                </a:rPr>
                <a:t>Better survive and reproduction</a:t>
              </a:r>
            </a:p>
            <a:p>
              <a:pPr algn="l"/>
              <a:r>
                <a:rPr lang="en-US" altLang="fr-FR" sz="2000" dirty="0">
                  <a:solidFill>
                    <a:schemeClr val="tx1"/>
                  </a:solidFill>
                </a:rPr>
                <a:t>	</a:t>
              </a:r>
              <a:r>
                <a:rPr lang="en-US" altLang="fr-FR" sz="2000" dirty="0" smtClean="0">
                  <a:solidFill>
                    <a:schemeClr val="tx1"/>
                  </a:solidFill>
                </a:rPr>
                <a:t>Population growth	</a:t>
              </a:r>
            </a:p>
            <a:p>
              <a:pPr lvl="1" algn="l"/>
              <a:endParaRPr lang="en-US" altLang="fr-FR" sz="2000" dirty="0" smtClean="0">
                <a:solidFill>
                  <a:schemeClr val="tx1"/>
                </a:solidFill>
              </a:endParaRPr>
            </a:p>
          </p:txBody>
        </p:sp>
        <p:cxnSp>
          <p:nvCxnSpPr>
            <p:cNvPr id="16" name="Connecteur droit avec flèche 15"/>
            <p:cNvCxnSpPr/>
            <p:nvPr/>
          </p:nvCxnSpPr>
          <p:spPr>
            <a:xfrm flipV="1">
              <a:off x="323528" y="6165304"/>
              <a:ext cx="504056"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Espace réservé du contenu 2"/>
          <p:cNvSpPr txBox="1">
            <a:spLocks/>
          </p:cNvSpPr>
          <p:nvPr/>
        </p:nvSpPr>
        <p:spPr>
          <a:xfrm>
            <a:off x="5868144" y="1197174"/>
            <a:ext cx="2736304" cy="71965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800" dirty="0" smtClean="0">
                <a:solidFill>
                  <a:schemeClr val="tx1"/>
                </a:solidFill>
              </a:rPr>
              <a:t>Alpine marmot </a:t>
            </a:r>
          </a:p>
          <a:p>
            <a:r>
              <a:rPr lang="en-US" altLang="fr-FR" sz="1800" dirty="0" smtClean="0">
                <a:solidFill>
                  <a:schemeClr val="tx1"/>
                </a:solidFill>
              </a:rPr>
              <a:t>(</a:t>
            </a:r>
            <a:r>
              <a:rPr lang="en-US" altLang="fr-FR" sz="1800" i="1" dirty="0" err="1" smtClean="0">
                <a:solidFill>
                  <a:schemeClr val="tx1"/>
                </a:solidFill>
              </a:rPr>
              <a:t>Marmota</a:t>
            </a:r>
            <a:r>
              <a:rPr lang="en-US" altLang="fr-FR" sz="1800" i="1" dirty="0" smtClean="0">
                <a:solidFill>
                  <a:schemeClr val="tx1"/>
                </a:solidFill>
              </a:rPr>
              <a:t> </a:t>
            </a:r>
            <a:r>
              <a:rPr lang="en-US" altLang="fr-FR" sz="1800" i="1" dirty="0" err="1" smtClean="0">
                <a:solidFill>
                  <a:schemeClr val="tx1"/>
                </a:solidFill>
              </a:rPr>
              <a:t>marmota</a:t>
            </a:r>
            <a:r>
              <a:rPr lang="en-US" altLang="fr-FR" sz="1800" dirty="0" smtClean="0">
                <a:solidFill>
                  <a:schemeClr val="tx1"/>
                </a:solidFill>
              </a:rPr>
              <a:t>)</a:t>
            </a:r>
          </a:p>
          <a:p>
            <a:r>
              <a:rPr lang="en-US" altLang="fr-FR" sz="1800" dirty="0" err="1" smtClean="0">
                <a:solidFill>
                  <a:schemeClr val="tx1"/>
                </a:solidFill>
              </a:rPr>
              <a:t>Tafani</a:t>
            </a:r>
            <a:r>
              <a:rPr lang="en-US" altLang="fr-FR" sz="1800" dirty="0" smtClean="0">
                <a:solidFill>
                  <a:schemeClr val="tx1"/>
                </a:solidFill>
              </a:rPr>
              <a:t> </a:t>
            </a:r>
            <a:r>
              <a:rPr lang="en-US" altLang="fr-FR" sz="1800" i="1" dirty="0" smtClean="0">
                <a:solidFill>
                  <a:schemeClr val="tx1"/>
                </a:solidFill>
              </a:rPr>
              <a:t>et al</a:t>
            </a:r>
            <a:r>
              <a:rPr lang="en-US" altLang="fr-FR" sz="1800" dirty="0" smtClean="0">
                <a:solidFill>
                  <a:schemeClr val="tx1"/>
                </a:solidFill>
              </a:rPr>
              <a:t>, 2013</a:t>
            </a:r>
          </a:p>
        </p:txBody>
      </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2230" y="2010541"/>
            <a:ext cx="2228132" cy="1485421"/>
          </a:xfrm>
          <a:prstGeom prst="rect">
            <a:avLst/>
          </a:prstGeom>
        </p:spPr>
      </p:pic>
      <p:sp>
        <p:nvSpPr>
          <p:cNvPr id="18" name="Espace réservé du contenu 2"/>
          <p:cNvSpPr txBox="1">
            <a:spLocks/>
          </p:cNvSpPr>
          <p:nvPr/>
        </p:nvSpPr>
        <p:spPr>
          <a:xfrm>
            <a:off x="2483768" y="1916832"/>
            <a:ext cx="3635896"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2000" dirty="0" smtClean="0">
                <a:solidFill>
                  <a:schemeClr val="tx1"/>
                </a:solidFill>
              </a:rPr>
              <a:t>Climate change = modification on phenology</a:t>
            </a:r>
          </a:p>
        </p:txBody>
      </p:sp>
    </p:spTree>
    <p:extLst>
      <p:ext uri="{BB962C8B-B14F-4D97-AF65-F5344CB8AC3E}">
        <p14:creationId xmlns:p14="http://schemas.microsoft.com/office/powerpoint/2010/main" val="424128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0" y="0"/>
            <a:ext cx="9144000" cy="6884988"/>
            <a:chOff x="0" y="0"/>
            <a:chExt cx="9144000" cy="6885384"/>
          </a:xfrm>
        </p:grpSpPr>
        <p:pic>
          <p:nvPicPr>
            <p:cNvPr id="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5384"/>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8" name="Titre 1"/>
          <p:cNvSpPr txBox="1">
            <a:spLocks/>
          </p:cNvSpPr>
          <p:nvPr/>
        </p:nvSpPr>
        <p:spPr>
          <a:xfrm>
            <a:off x="0" y="-27384"/>
            <a:ext cx="9144000" cy="1080120"/>
          </a:xfrm>
          <a:prstGeom prst="rect">
            <a:avLst/>
          </a:prstGeom>
          <a:solidFill>
            <a:schemeClr val="bg1">
              <a:alpha val="2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latin typeface="Comic Sans MS" pitchFamily="66" charset="0"/>
                <a:ea typeface="ＭＳ Ｐゴシック" pitchFamily="34" charset="-128"/>
              </a:rPr>
              <a:t>Consequences on Marmot biology?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033443"/>
            <a:ext cx="1164988" cy="146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contenu 2"/>
          <p:cNvSpPr txBox="1">
            <a:spLocks/>
          </p:cNvSpPr>
          <p:nvPr/>
        </p:nvSpPr>
        <p:spPr>
          <a:xfrm>
            <a:off x="107504" y="1197174"/>
            <a:ext cx="2808311" cy="71965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800" dirty="0" smtClean="0">
                <a:solidFill>
                  <a:schemeClr val="tx1"/>
                </a:solidFill>
              </a:rPr>
              <a:t>Yellow-bellied marmot </a:t>
            </a:r>
          </a:p>
          <a:p>
            <a:r>
              <a:rPr lang="en-US" altLang="fr-FR" sz="1800" dirty="0" smtClean="0">
                <a:solidFill>
                  <a:schemeClr val="tx1"/>
                </a:solidFill>
              </a:rPr>
              <a:t>(</a:t>
            </a:r>
            <a:r>
              <a:rPr lang="en-US" altLang="fr-FR" sz="1800" i="1" dirty="0" err="1" smtClean="0">
                <a:solidFill>
                  <a:schemeClr val="tx1"/>
                </a:solidFill>
              </a:rPr>
              <a:t>Marmota</a:t>
            </a:r>
            <a:r>
              <a:rPr lang="en-US" altLang="fr-FR" sz="1800" i="1" dirty="0" smtClean="0">
                <a:solidFill>
                  <a:schemeClr val="tx1"/>
                </a:solidFill>
              </a:rPr>
              <a:t> </a:t>
            </a:r>
            <a:r>
              <a:rPr lang="en-US" altLang="fr-FR" sz="1800" i="1" dirty="0" err="1" smtClean="0">
                <a:solidFill>
                  <a:schemeClr val="tx1"/>
                </a:solidFill>
              </a:rPr>
              <a:t>flaviventris</a:t>
            </a:r>
            <a:r>
              <a:rPr lang="en-US" altLang="fr-FR" sz="1800" dirty="0" smtClean="0">
                <a:solidFill>
                  <a:schemeClr val="tx1"/>
                </a:solidFill>
              </a:rPr>
              <a:t>)</a:t>
            </a:r>
          </a:p>
          <a:p>
            <a:r>
              <a:rPr lang="en-US" altLang="fr-FR" sz="1800" dirty="0" err="1" smtClean="0">
                <a:solidFill>
                  <a:schemeClr val="tx1"/>
                </a:solidFill>
              </a:rPr>
              <a:t>Ozgul</a:t>
            </a:r>
            <a:r>
              <a:rPr lang="en-US" altLang="fr-FR" sz="1800" dirty="0" smtClean="0">
                <a:solidFill>
                  <a:schemeClr val="tx1"/>
                </a:solidFill>
              </a:rPr>
              <a:t> </a:t>
            </a:r>
            <a:r>
              <a:rPr lang="en-US" altLang="fr-FR" sz="1800" i="1" dirty="0" smtClean="0">
                <a:solidFill>
                  <a:schemeClr val="tx1"/>
                </a:solidFill>
              </a:rPr>
              <a:t>et al</a:t>
            </a:r>
            <a:r>
              <a:rPr lang="en-US" altLang="fr-FR" sz="1800" dirty="0" smtClean="0">
                <a:solidFill>
                  <a:schemeClr val="tx1"/>
                </a:solidFill>
              </a:rPr>
              <a:t>, 2010</a:t>
            </a:r>
          </a:p>
        </p:txBody>
      </p:sp>
      <p:sp>
        <p:nvSpPr>
          <p:cNvPr id="11" name="Espace réservé du contenu 2"/>
          <p:cNvSpPr txBox="1">
            <a:spLocks/>
          </p:cNvSpPr>
          <p:nvPr/>
        </p:nvSpPr>
        <p:spPr>
          <a:xfrm>
            <a:off x="5868144" y="1197174"/>
            <a:ext cx="2736304" cy="71965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1800" dirty="0" smtClean="0">
                <a:solidFill>
                  <a:schemeClr val="tx1"/>
                </a:solidFill>
              </a:rPr>
              <a:t>Alpine marmot </a:t>
            </a:r>
          </a:p>
          <a:p>
            <a:r>
              <a:rPr lang="en-US" altLang="fr-FR" sz="1800" dirty="0" smtClean="0">
                <a:solidFill>
                  <a:schemeClr val="tx1"/>
                </a:solidFill>
              </a:rPr>
              <a:t>(</a:t>
            </a:r>
            <a:r>
              <a:rPr lang="en-US" altLang="fr-FR" sz="1800" i="1" dirty="0" err="1" smtClean="0">
                <a:solidFill>
                  <a:schemeClr val="tx1"/>
                </a:solidFill>
              </a:rPr>
              <a:t>Marmota</a:t>
            </a:r>
            <a:r>
              <a:rPr lang="en-US" altLang="fr-FR" sz="1800" i="1" dirty="0" smtClean="0">
                <a:solidFill>
                  <a:schemeClr val="tx1"/>
                </a:solidFill>
              </a:rPr>
              <a:t> </a:t>
            </a:r>
            <a:r>
              <a:rPr lang="en-US" altLang="fr-FR" sz="1800" i="1" dirty="0" err="1" smtClean="0">
                <a:solidFill>
                  <a:schemeClr val="tx1"/>
                </a:solidFill>
              </a:rPr>
              <a:t>marmota</a:t>
            </a:r>
            <a:r>
              <a:rPr lang="en-US" altLang="fr-FR" sz="1800" dirty="0" smtClean="0">
                <a:solidFill>
                  <a:schemeClr val="tx1"/>
                </a:solidFill>
              </a:rPr>
              <a:t>)</a:t>
            </a:r>
          </a:p>
          <a:p>
            <a:r>
              <a:rPr lang="en-US" altLang="fr-FR" sz="1800" dirty="0" err="1" smtClean="0">
                <a:solidFill>
                  <a:schemeClr val="tx1"/>
                </a:solidFill>
              </a:rPr>
              <a:t>Tafani</a:t>
            </a:r>
            <a:r>
              <a:rPr lang="en-US" altLang="fr-FR" sz="1800" dirty="0" smtClean="0">
                <a:solidFill>
                  <a:schemeClr val="tx1"/>
                </a:solidFill>
              </a:rPr>
              <a:t> </a:t>
            </a:r>
            <a:r>
              <a:rPr lang="en-US" altLang="fr-FR" sz="1800" i="1" dirty="0" smtClean="0">
                <a:solidFill>
                  <a:schemeClr val="tx1"/>
                </a:solidFill>
              </a:rPr>
              <a:t>et al</a:t>
            </a:r>
            <a:r>
              <a:rPr lang="en-US" altLang="fr-FR" sz="1800" dirty="0" smtClean="0">
                <a:solidFill>
                  <a:schemeClr val="tx1"/>
                </a:solidFill>
              </a:rPr>
              <a:t>, 2013</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2230" y="2010541"/>
            <a:ext cx="2228132" cy="1485421"/>
          </a:xfrm>
          <a:prstGeom prst="rect">
            <a:avLst/>
          </a:prstGeom>
        </p:spPr>
      </p:pic>
      <p:sp>
        <p:nvSpPr>
          <p:cNvPr id="13" name="Espace réservé du contenu 2"/>
          <p:cNvSpPr txBox="1">
            <a:spLocks/>
          </p:cNvSpPr>
          <p:nvPr/>
        </p:nvSpPr>
        <p:spPr>
          <a:xfrm>
            <a:off x="2483768" y="1916832"/>
            <a:ext cx="3635896"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fr-FR" sz="2000" dirty="0" smtClean="0">
                <a:solidFill>
                  <a:schemeClr val="tx1"/>
                </a:solidFill>
              </a:rPr>
              <a:t>Climate change = modification on phenology</a:t>
            </a:r>
          </a:p>
        </p:txBody>
      </p:sp>
      <p:sp>
        <p:nvSpPr>
          <p:cNvPr id="22" name="Espace réservé du contenu 2"/>
          <p:cNvSpPr txBox="1">
            <a:spLocks/>
          </p:cNvSpPr>
          <p:nvPr/>
        </p:nvSpPr>
        <p:spPr>
          <a:xfrm>
            <a:off x="4791717" y="3573016"/>
            <a:ext cx="4388795" cy="328459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altLang="fr-FR" sz="2000" dirty="0" smtClean="0">
                <a:solidFill>
                  <a:schemeClr val="tx1"/>
                </a:solidFill>
              </a:rPr>
              <a:t>Decrease of winter snow cover</a:t>
            </a:r>
          </a:p>
          <a:p>
            <a:pPr marL="457200" indent="-457200" algn="l">
              <a:buFont typeface="Arial" panose="020B0604020202020204" pitchFamily="34" charset="0"/>
              <a:buChar char="•"/>
            </a:pPr>
            <a:r>
              <a:rPr lang="en-US" altLang="fr-FR" sz="2000" dirty="0" smtClean="0">
                <a:solidFill>
                  <a:schemeClr val="tx1"/>
                </a:solidFill>
              </a:rPr>
              <a:t>Over-</a:t>
            </a:r>
            <a:r>
              <a:rPr lang="en-US" altLang="fr-FR" sz="2000" dirty="0" smtClean="0">
                <a:solidFill>
                  <a:schemeClr val="tx1"/>
                </a:solidFill>
              </a:rPr>
              <a:t>consumption </a:t>
            </a:r>
            <a:r>
              <a:rPr lang="en-US" altLang="fr-FR" sz="2000" dirty="0" smtClean="0">
                <a:solidFill>
                  <a:schemeClr val="tx1"/>
                </a:solidFill>
              </a:rPr>
              <a:t>of marmots fat </a:t>
            </a:r>
            <a:r>
              <a:rPr lang="en-US" altLang="fr-FR" sz="2000" dirty="0" smtClean="0">
                <a:solidFill>
                  <a:schemeClr val="tx1"/>
                </a:solidFill>
              </a:rPr>
              <a:t>reserve during hibernation </a:t>
            </a:r>
          </a:p>
          <a:p>
            <a:pPr marL="457200" indent="-457200" algn="l">
              <a:buFont typeface="Arial" panose="020B0604020202020204" pitchFamily="34" charset="0"/>
              <a:buChar char="•"/>
            </a:pPr>
            <a:r>
              <a:rPr lang="en-US" altLang="fr-FR" sz="2000" dirty="0" err="1" smtClean="0">
                <a:solidFill>
                  <a:schemeClr val="tx1"/>
                </a:solidFill>
              </a:rPr>
              <a:t>Skinier</a:t>
            </a:r>
            <a:r>
              <a:rPr lang="en-US" altLang="fr-FR" sz="2000" dirty="0" smtClean="0">
                <a:solidFill>
                  <a:schemeClr val="tx1"/>
                </a:solidFill>
              </a:rPr>
              <a:t> female</a:t>
            </a:r>
            <a:endParaRPr lang="en-US" altLang="fr-FR" sz="2000" dirty="0" smtClean="0">
              <a:solidFill>
                <a:schemeClr val="tx1"/>
              </a:solidFill>
            </a:endParaRPr>
          </a:p>
          <a:p>
            <a:pPr marL="457200" indent="-457200" algn="l">
              <a:buFont typeface="Arial" panose="020B0604020202020204" pitchFamily="34" charset="0"/>
              <a:buChar char="•"/>
            </a:pPr>
            <a:r>
              <a:rPr lang="en-US" altLang="fr-FR" sz="2000" dirty="0" smtClean="0">
                <a:solidFill>
                  <a:schemeClr val="tx1"/>
                </a:solidFill>
              </a:rPr>
              <a:t>Less pups produce</a:t>
            </a:r>
            <a:endParaRPr lang="en-US" altLang="fr-FR" sz="2000" dirty="0" smtClean="0">
              <a:solidFill>
                <a:schemeClr val="tx1"/>
              </a:solidFill>
            </a:endParaRPr>
          </a:p>
          <a:p>
            <a:pPr algn="l"/>
            <a:endParaRPr lang="en-US" altLang="fr-FR" sz="2000" dirty="0">
              <a:solidFill>
                <a:schemeClr val="tx1"/>
              </a:solidFill>
            </a:endParaRPr>
          </a:p>
          <a:p>
            <a:pPr algn="l"/>
            <a:endParaRPr lang="en-US" altLang="fr-FR" sz="2000" dirty="0" smtClean="0">
              <a:solidFill>
                <a:schemeClr val="tx1"/>
              </a:solidFill>
            </a:endParaRPr>
          </a:p>
          <a:p>
            <a:pPr algn="l"/>
            <a:r>
              <a:rPr lang="en-US" altLang="fr-FR" sz="2000" dirty="0" smtClean="0">
                <a:solidFill>
                  <a:schemeClr val="tx1"/>
                </a:solidFill>
              </a:rPr>
              <a:t>	</a:t>
            </a:r>
            <a:r>
              <a:rPr lang="en-US" altLang="fr-FR" sz="2000" dirty="0">
                <a:solidFill>
                  <a:schemeClr val="tx1"/>
                </a:solidFill>
              </a:rPr>
              <a:t> Population growth</a:t>
            </a:r>
            <a:endParaRPr lang="en-US" altLang="fr-FR" sz="2000" dirty="0" smtClean="0">
              <a:solidFill>
                <a:schemeClr val="tx1"/>
              </a:solidFill>
            </a:endParaRPr>
          </a:p>
          <a:p>
            <a:pPr lvl="1" algn="l"/>
            <a:endParaRPr lang="en-US" altLang="fr-FR" sz="1600" dirty="0" smtClean="0">
              <a:solidFill>
                <a:schemeClr val="tx1"/>
              </a:solidFill>
            </a:endParaRPr>
          </a:p>
        </p:txBody>
      </p:sp>
      <p:cxnSp>
        <p:nvCxnSpPr>
          <p:cNvPr id="23" name="Connecteur droit avec flèche 22"/>
          <p:cNvCxnSpPr/>
          <p:nvPr/>
        </p:nvCxnSpPr>
        <p:spPr>
          <a:xfrm>
            <a:off x="5220072" y="5913276"/>
            <a:ext cx="504056"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e 16"/>
          <p:cNvGrpSpPr/>
          <p:nvPr/>
        </p:nvGrpSpPr>
        <p:grpSpPr>
          <a:xfrm>
            <a:off x="39189" y="3573016"/>
            <a:ext cx="4388795" cy="3284590"/>
            <a:chOff x="39189" y="3573016"/>
            <a:chExt cx="4388795" cy="3284590"/>
          </a:xfrm>
        </p:grpSpPr>
        <p:sp>
          <p:nvSpPr>
            <p:cNvPr id="18" name="Espace réservé du contenu 2"/>
            <p:cNvSpPr txBox="1">
              <a:spLocks/>
            </p:cNvSpPr>
            <p:nvPr/>
          </p:nvSpPr>
          <p:spPr>
            <a:xfrm>
              <a:off x="39189" y="3573016"/>
              <a:ext cx="4388795" cy="328459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altLang="fr-FR" sz="2000" dirty="0" smtClean="0">
                  <a:solidFill>
                    <a:schemeClr val="tx1"/>
                  </a:solidFill>
                </a:rPr>
                <a:t>Emerging earlier</a:t>
              </a:r>
            </a:p>
            <a:p>
              <a:pPr marL="457200" indent="-457200" algn="l">
                <a:buFont typeface="Arial" panose="020B0604020202020204" pitchFamily="34" charset="0"/>
                <a:buChar char="•"/>
              </a:pPr>
              <a:r>
                <a:rPr lang="en-US" altLang="fr-FR" sz="2000" dirty="0" smtClean="0">
                  <a:solidFill>
                    <a:schemeClr val="tx1"/>
                  </a:solidFill>
                </a:rPr>
                <a:t>Giving birth earlier = more time to grow between emergence and hibernation</a:t>
              </a:r>
            </a:p>
            <a:p>
              <a:pPr marL="457200" indent="-457200" algn="l">
                <a:buFont typeface="Arial" panose="020B0604020202020204" pitchFamily="34" charset="0"/>
                <a:buChar char="•"/>
              </a:pPr>
              <a:r>
                <a:rPr lang="en-US" altLang="fr-FR" sz="2000" dirty="0" smtClean="0">
                  <a:solidFill>
                    <a:schemeClr val="tx1"/>
                  </a:solidFill>
                </a:rPr>
                <a:t>Increase </a:t>
              </a:r>
              <a:r>
                <a:rPr lang="en-US" altLang="fr-FR" sz="2000" dirty="0" smtClean="0">
                  <a:solidFill>
                    <a:schemeClr val="tx1"/>
                  </a:solidFill>
                </a:rPr>
                <a:t>of body mass </a:t>
              </a:r>
              <a:r>
                <a:rPr lang="en-US" altLang="fr-FR" sz="2000" dirty="0" smtClean="0">
                  <a:solidFill>
                    <a:schemeClr val="tx1"/>
                  </a:solidFill>
                </a:rPr>
                <a:t>for</a:t>
              </a:r>
              <a:r>
                <a:rPr lang="en-US" altLang="fr-FR" sz="2000" dirty="0" smtClean="0">
                  <a:solidFill>
                    <a:schemeClr val="tx1"/>
                  </a:solidFill>
                </a:rPr>
                <a:t> </a:t>
              </a:r>
              <a:r>
                <a:rPr lang="en-US" altLang="fr-FR" sz="2000" dirty="0" smtClean="0">
                  <a:solidFill>
                    <a:schemeClr val="tx1"/>
                  </a:solidFill>
                </a:rPr>
                <a:t>all age classes</a:t>
              </a:r>
            </a:p>
            <a:p>
              <a:pPr marL="457200" indent="-457200" algn="l">
                <a:buFont typeface="Arial" panose="020B0604020202020204" pitchFamily="34" charset="0"/>
                <a:buChar char="•"/>
              </a:pPr>
              <a:r>
                <a:rPr lang="en-US" altLang="fr-FR" sz="2000" dirty="0" smtClean="0">
                  <a:solidFill>
                    <a:schemeClr val="tx1"/>
                  </a:solidFill>
                </a:rPr>
                <a:t>Better survive and reproduction</a:t>
              </a:r>
            </a:p>
            <a:p>
              <a:pPr algn="l"/>
              <a:r>
                <a:rPr lang="en-US" altLang="fr-FR" sz="2000" dirty="0">
                  <a:solidFill>
                    <a:schemeClr val="tx1"/>
                  </a:solidFill>
                </a:rPr>
                <a:t>	</a:t>
              </a:r>
              <a:r>
                <a:rPr lang="en-US" altLang="fr-FR" sz="2000" dirty="0" smtClean="0">
                  <a:solidFill>
                    <a:schemeClr val="tx1"/>
                  </a:solidFill>
                </a:rPr>
                <a:t>Population growth	</a:t>
              </a:r>
            </a:p>
            <a:p>
              <a:pPr lvl="1" algn="l"/>
              <a:endParaRPr lang="en-US" altLang="fr-FR" sz="2000" dirty="0" smtClean="0">
                <a:solidFill>
                  <a:schemeClr val="tx1"/>
                </a:solidFill>
              </a:endParaRPr>
            </a:p>
          </p:txBody>
        </p:sp>
        <p:cxnSp>
          <p:nvCxnSpPr>
            <p:cNvPr id="19" name="Connecteur droit avec flèche 18"/>
            <p:cNvCxnSpPr/>
            <p:nvPr/>
          </p:nvCxnSpPr>
          <p:spPr>
            <a:xfrm flipV="1">
              <a:off x="323528" y="6165304"/>
              <a:ext cx="504056"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64461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674</Words>
  <Application>Microsoft Office PowerPoint</Application>
  <PresentationFormat>Affichage à l'écran (4:3)</PresentationFormat>
  <Paragraphs>125</Paragraphs>
  <Slides>23</Slides>
  <Notes>2</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Of Mountains and Marmots : climate change in the French Alps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Of Mountains and Marmots: Climate Change in the French Alps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mlt</dc:creator>
  <cp:lastModifiedBy>mlt</cp:lastModifiedBy>
  <cp:revision>42</cp:revision>
  <dcterms:created xsi:type="dcterms:W3CDTF">2014-04-02T23:16:19Z</dcterms:created>
  <dcterms:modified xsi:type="dcterms:W3CDTF">2014-04-07T06:25:27Z</dcterms:modified>
</cp:coreProperties>
</file>