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fr-FR" sz="1200">
                <a:solidFill>
                  <a:srgbClr val="8b8b8b"/>
                </a:solidFill>
                <a:latin typeface="Calibri"/>
              </a:rPr>
              <a:t>20/10/2014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39EFF011-5705-41DC-9E08-A8D828F72423}" type="slidenum">
              <a:rPr lang="fr-FR" sz="1200">
                <a:solidFill>
                  <a:srgbClr val="8b8b8b"/>
                </a:solidFill>
                <a:latin typeface="Calibri"/>
              </a:rPr>
              <a:t>&lt;numéro&gt;</a:t>
            </a:fld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fr-FR"/>
              <a:t>Cliquez pour éditer le format du texte-titre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fr-FR"/>
              <a:t>Cliquez pour éditer le format du plan de texte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fr-FR"/>
              <a:t>Second niveau de plan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fr-FR"/>
              <a:t>Troisième niveau de plan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fr-FR"/>
              <a:t>Quatrième niveau de plan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fr-FR"/>
              <a:t>Cinquième niveau de plan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fr-FR"/>
              <a:t>Sixième niveau de plan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fr-FR"/>
              <a:t>Septième niveau de plan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fr-FR" sz="1200">
                <a:solidFill>
                  <a:srgbClr val="8b8b8b"/>
                </a:solidFill>
                <a:latin typeface="Calibri"/>
              </a:rPr>
              <a:t>Research Institute of Wildlife Ecology</a:t>
            </a:r>
            <a:endParaRPr/>
          </a:p>
        </p:txBody>
      </p:sp>
      <p:sp>
        <p:nvSpPr>
          <p:cNvPr id="40" name="CustomShape 2"/>
          <p:cNvSpPr/>
          <p:nvPr/>
        </p:nvSpPr>
        <p:spPr>
          <a:xfrm>
            <a:off x="1158840" y="1344600"/>
            <a:ext cx="37764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r">
              <a:lnSpc>
                <a:spcPct val="100000"/>
              </a:lnSpc>
            </a:pPr>
            <a:r>
              <a:rPr lang="fr-FR" sz="1400">
                <a:solidFill>
                  <a:srgbClr val="000000"/>
                </a:solidFill>
                <a:latin typeface="Calibri"/>
              </a:rPr>
              <a:t>100</a:t>
            </a:r>
            <a:endParaRPr/>
          </a:p>
        </p:txBody>
      </p:sp>
      <p:sp>
        <p:nvSpPr>
          <p:cNvPr id="41" name="CustomShape 3"/>
          <p:cNvSpPr/>
          <p:nvPr/>
        </p:nvSpPr>
        <p:spPr>
          <a:xfrm>
            <a:off x="1240560" y="1971720"/>
            <a:ext cx="31212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r">
              <a:lnSpc>
                <a:spcPct val="100000"/>
              </a:lnSpc>
            </a:pPr>
            <a:r>
              <a:rPr lang="fr-FR" sz="1400">
                <a:solidFill>
                  <a:srgbClr val="000000"/>
                </a:solidFill>
                <a:latin typeface="Calibri"/>
              </a:rPr>
              <a:t>80</a:t>
            </a:r>
            <a:endParaRPr/>
          </a:p>
        </p:txBody>
      </p:sp>
      <p:sp>
        <p:nvSpPr>
          <p:cNvPr id="42" name="CustomShape 4"/>
          <p:cNvSpPr/>
          <p:nvPr/>
        </p:nvSpPr>
        <p:spPr>
          <a:xfrm>
            <a:off x="1240560" y="2611440"/>
            <a:ext cx="31212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r">
              <a:lnSpc>
                <a:spcPct val="100000"/>
              </a:lnSpc>
            </a:pPr>
            <a:r>
              <a:rPr lang="fr-FR" sz="1400">
                <a:solidFill>
                  <a:srgbClr val="000000"/>
                </a:solidFill>
                <a:latin typeface="Calibri"/>
              </a:rPr>
              <a:t>60</a:t>
            </a:r>
            <a:endParaRPr/>
          </a:p>
        </p:txBody>
      </p:sp>
      <p:sp>
        <p:nvSpPr>
          <p:cNvPr id="43" name="CustomShape 5"/>
          <p:cNvSpPr/>
          <p:nvPr/>
        </p:nvSpPr>
        <p:spPr>
          <a:xfrm>
            <a:off x="1240560" y="3249720"/>
            <a:ext cx="31212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r">
              <a:lnSpc>
                <a:spcPct val="100000"/>
              </a:lnSpc>
            </a:pPr>
            <a:r>
              <a:rPr lang="fr-FR" sz="1400">
                <a:solidFill>
                  <a:srgbClr val="000000"/>
                </a:solidFill>
                <a:latin typeface="Calibri"/>
              </a:rPr>
              <a:t>40</a:t>
            </a:r>
            <a:endParaRPr/>
          </a:p>
        </p:txBody>
      </p:sp>
      <p:sp>
        <p:nvSpPr>
          <p:cNvPr id="44" name="CustomShape 6"/>
          <p:cNvSpPr/>
          <p:nvPr/>
        </p:nvSpPr>
        <p:spPr>
          <a:xfrm>
            <a:off x="1240560" y="3863880"/>
            <a:ext cx="31212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r">
              <a:lnSpc>
                <a:spcPct val="100000"/>
              </a:lnSpc>
            </a:pPr>
            <a:r>
              <a:rPr lang="fr-FR" sz="1400">
                <a:solidFill>
                  <a:srgbClr val="000000"/>
                </a:solidFill>
                <a:latin typeface="Calibri"/>
              </a:rPr>
              <a:t>20</a:t>
            </a:r>
            <a:endParaRPr/>
          </a:p>
        </p:txBody>
      </p:sp>
      <p:sp>
        <p:nvSpPr>
          <p:cNvPr id="45" name="CustomShape 7"/>
          <p:cNvSpPr/>
          <p:nvPr/>
        </p:nvSpPr>
        <p:spPr>
          <a:xfrm>
            <a:off x="1322640" y="4514760"/>
            <a:ext cx="24660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r">
              <a:lnSpc>
                <a:spcPct val="100000"/>
              </a:lnSpc>
            </a:pPr>
            <a:r>
              <a:rPr lang="fr-FR" sz="1400">
                <a:solidFill>
                  <a:srgbClr val="000000"/>
                </a:solidFill>
                <a:latin typeface="Calibri"/>
              </a:rPr>
              <a:t>0</a:t>
            </a:r>
            <a:endParaRPr/>
          </a:p>
        </p:txBody>
      </p:sp>
      <p:sp>
        <p:nvSpPr>
          <p:cNvPr id="46" name="CustomShape 8"/>
          <p:cNvSpPr/>
          <p:nvPr/>
        </p:nvSpPr>
        <p:spPr>
          <a:xfrm rot="16200000">
            <a:off x="399960" y="2899440"/>
            <a:ext cx="1075320" cy="36432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b="1" lang="fr-FR">
                <a:solidFill>
                  <a:srgbClr val="000000"/>
                </a:solidFill>
                <a:latin typeface="Calibri"/>
              </a:rPr>
              <a:t>survival (%)</a:t>
            </a:r>
            <a:endParaRPr/>
          </a:p>
        </p:txBody>
      </p:sp>
      <p:sp>
        <p:nvSpPr>
          <p:cNvPr id="47" name="CustomShape 9"/>
          <p:cNvSpPr/>
          <p:nvPr/>
        </p:nvSpPr>
        <p:spPr>
          <a:xfrm>
            <a:off x="1718280" y="4753080"/>
            <a:ext cx="64116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fr-FR" sz="1400">
                <a:solidFill>
                  <a:srgbClr val="000000"/>
                </a:solidFill>
                <a:latin typeface="Calibri"/>
              </a:rPr>
              <a:t>juveniles</a:t>
            </a:r>
            <a:endParaRPr/>
          </a:p>
        </p:txBody>
      </p:sp>
      <p:sp>
        <p:nvSpPr>
          <p:cNvPr id="48" name="CustomShape 10"/>
          <p:cNvSpPr/>
          <p:nvPr/>
        </p:nvSpPr>
        <p:spPr>
          <a:xfrm>
            <a:off x="2749680" y="4753080"/>
            <a:ext cx="65520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fr-FR" sz="1400">
                <a:solidFill>
                  <a:srgbClr val="000000"/>
                </a:solidFill>
                <a:latin typeface="Calibri"/>
              </a:rPr>
              <a:t>yearlings</a:t>
            </a:r>
            <a:endParaRPr/>
          </a:p>
        </p:txBody>
      </p:sp>
      <p:sp>
        <p:nvSpPr>
          <p:cNvPr id="49" name="CustomShape 11"/>
          <p:cNvSpPr/>
          <p:nvPr/>
        </p:nvSpPr>
        <p:spPr>
          <a:xfrm>
            <a:off x="3519360" y="4753080"/>
            <a:ext cx="120312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fr-FR" sz="1400">
                <a:solidFill>
                  <a:srgbClr val="000000"/>
                </a:solidFill>
                <a:latin typeface="Symbol"/>
              </a:rPr>
              <a:t></a:t>
            </a:r>
            <a:r>
              <a:rPr lang="fr-FR" sz="1400">
                <a:solidFill>
                  <a:srgbClr val="000000"/>
                </a:solidFill>
                <a:latin typeface="Calibri"/>
              </a:rPr>
              <a:t> </a:t>
            </a:r>
            <a:r>
              <a:rPr lang="fr-FR" sz="1400">
                <a:solidFill>
                  <a:srgbClr val="000000"/>
                </a:solidFill>
                <a:latin typeface="Calibri"/>
              </a:rPr>
              <a:t>2 years old</a:t>
            </a:r>
            <a:endParaRPr/>
          </a:p>
        </p:txBody>
      </p:sp>
      <p:sp>
        <p:nvSpPr>
          <p:cNvPr id="50" name="CustomShape 12"/>
          <p:cNvSpPr/>
          <p:nvPr/>
        </p:nvSpPr>
        <p:spPr>
          <a:xfrm>
            <a:off x="2459880" y="5268960"/>
            <a:ext cx="115200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b="1" lang="fr-FR" sz="1400">
                <a:solidFill>
                  <a:srgbClr val="000000"/>
                </a:solidFill>
                <a:latin typeface="Calibri"/>
              </a:rPr>
              <a:t>until next spring</a:t>
            </a:r>
            <a:endParaRPr/>
          </a:p>
        </p:txBody>
      </p:sp>
      <p:sp>
        <p:nvSpPr>
          <p:cNvPr id="51" name="CustomShape 13"/>
          <p:cNvSpPr/>
          <p:nvPr/>
        </p:nvSpPr>
        <p:spPr>
          <a:xfrm>
            <a:off x="1279080" y="5710320"/>
            <a:ext cx="339480" cy="2728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Calibri"/>
              </a:rPr>
              <a:t>n =</a:t>
            </a:r>
            <a:endParaRPr/>
          </a:p>
        </p:txBody>
      </p:sp>
      <p:sp>
        <p:nvSpPr>
          <p:cNvPr id="52" name="CustomShape 14"/>
          <p:cNvSpPr/>
          <p:nvPr/>
        </p:nvSpPr>
        <p:spPr>
          <a:xfrm>
            <a:off x="1759320" y="5710320"/>
            <a:ext cx="518040" cy="2728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Calibri"/>
              </a:rPr>
              <a:t>12  405</a:t>
            </a:r>
            <a:endParaRPr/>
          </a:p>
        </p:txBody>
      </p:sp>
      <p:sp>
        <p:nvSpPr>
          <p:cNvPr id="53" name="CustomShape 15"/>
          <p:cNvSpPr/>
          <p:nvPr/>
        </p:nvSpPr>
        <p:spPr>
          <a:xfrm>
            <a:off x="2822760" y="5710320"/>
            <a:ext cx="518040" cy="2728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Calibri"/>
              </a:rPr>
              <a:t>12  251</a:t>
            </a:r>
            <a:endParaRPr/>
          </a:p>
        </p:txBody>
      </p:sp>
      <p:sp>
        <p:nvSpPr>
          <p:cNvPr id="54" name="CustomShape 16"/>
          <p:cNvSpPr/>
          <p:nvPr/>
        </p:nvSpPr>
        <p:spPr>
          <a:xfrm>
            <a:off x="3851640" y="5710320"/>
            <a:ext cx="518040" cy="2728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Calibri"/>
              </a:rPr>
              <a:t>65  621</a:t>
            </a:r>
            <a:endParaRPr/>
          </a:p>
        </p:txBody>
      </p:sp>
      <p:sp>
        <p:nvSpPr>
          <p:cNvPr id="55" name="CustomShape 17"/>
          <p:cNvSpPr/>
          <p:nvPr/>
        </p:nvSpPr>
        <p:spPr>
          <a:xfrm>
            <a:off x="5868720" y="5268960"/>
            <a:ext cx="147636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b="1" lang="fr-FR" sz="1400">
                <a:solidFill>
                  <a:srgbClr val="000000"/>
                </a:solidFill>
                <a:latin typeface="Calibri"/>
              </a:rPr>
              <a:t>until spring after next</a:t>
            </a:r>
            <a:endParaRPr/>
          </a:p>
        </p:txBody>
      </p:sp>
      <p:sp>
        <p:nvSpPr>
          <p:cNvPr id="56" name="CustomShape 18"/>
          <p:cNvSpPr/>
          <p:nvPr/>
        </p:nvSpPr>
        <p:spPr>
          <a:xfrm>
            <a:off x="5278680" y="5710320"/>
            <a:ext cx="518040" cy="2728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Calibri"/>
              </a:rPr>
              <a:t>12  405</a:t>
            </a:r>
            <a:endParaRPr/>
          </a:p>
        </p:txBody>
      </p:sp>
      <p:sp>
        <p:nvSpPr>
          <p:cNvPr id="57" name="CustomShape 19"/>
          <p:cNvSpPr/>
          <p:nvPr/>
        </p:nvSpPr>
        <p:spPr>
          <a:xfrm>
            <a:off x="6329520" y="5710320"/>
            <a:ext cx="518040" cy="2728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Calibri"/>
              </a:rPr>
              <a:t>12  184</a:t>
            </a:r>
            <a:endParaRPr/>
          </a:p>
        </p:txBody>
      </p:sp>
      <p:sp>
        <p:nvSpPr>
          <p:cNvPr id="58" name="CustomShape 20"/>
          <p:cNvSpPr/>
          <p:nvPr/>
        </p:nvSpPr>
        <p:spPr>
          <a:xfrm>
            <a:off x="7332840" y="5710320"/>
            <a:ext cx="518040" cy="2728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fr-FR" sz="1200">
                <a:solidFill>
                  <a:srgbClr val="000000"/>
                </a:solidFill>
                <a:latin typeface="Calibri"/>
              </a:rPr>
              <a:t>41  485</a:t>
            </a:r>
            <a:endParaRPr/>
          </a:p>
        </p:txBody>
      </p:sp>
      <p:sp>
        <p:nvSpPr>
          <p:cNvPr id="59" name="CustomShape 21"/>
          <p:cNvSpPr/>
          <p:nvPr/>
        </p:nvSpPr>
        <p:spPr>
          <a:xfrm>
            <a:off x="1819440" y="1020600"/>
            <a:ext cx="212400" cy="212400"/>
          </a:xfrm>
          <a:prstGeom prst="rect">
            <a:avLst/>
          </a:prstGeom>
          <a:solidFill>
            <a:srgbClr val="9bb06b"/>
          </a:solidFill>
          <a:ln w="9360">
            <a:noFill/>
          </a:ln>
        </p:spPr>
      </p:sp>
      <p:sp>
        <p:nvSpPr>
          <p:cNvPr id="60" name="CustomShape 22"/>
          <p:cNvSpPr/>
          <p:nvPr/>
        </p:nvSpPr>
        <p:spPr>
          <a:xfrm>
            <a:off x="1819440" y="1020600"/>
            <a:ext cx="212400" cy="212400"/>
          </a:xfrm>
          <a:prstGeom prst="rect">
            <a:avLst/>
          </a:prstGeom>
          <a:noFill/>
          <a:ln w="3240">
            <a:solidFill>
              <a:srgbClr val="1f1a17"/>
            </a:solidFill>
            <a:miter/>
          </a:ln>
        </p:spPr>
      </p:sp>
      <p:sp>
        <p:nvSpPr>
          <p:cNvPr id="61" name="CustomShape 23"/>
          <p:cNvSpPr/>
          <p:nvPr/>
        </p:nvSpPr>
        <p:spPr>
          <a:xfrm>
            <a:off x="2405520" y="963720"/>
            <a:ext cx="162720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fr-FR" sz="1400">
                <a:solidFill>
                  <a:srgbClr val="000000"/>
                </a:solidFill>
                <a:latin typeface="Calibri"/>
              </a:rPr>
              <a:t>with transmitter implant</a:t>
            </a:r>
            <a:endParaRPr/>
          </a:p>
        </p:txBody>
      </p:sp>
      <p:sp>
        <p:nvSpPr>
          <p:cNvPr id="62" name="CustomShape 24"/>
          <p:cNvSpPr/>
          <p:nvPr/>
        </p:nvSpPr>
        <p:spPr>
          <a:xfrm>
            <a:off x="5349960" y="1019160"/>
            <a:ext cx="212400" cy="212400"/>
          </a:xfrm>
          <a:prstGeom prst="rect">
            <a:avLst/>
          </a:prstGeom>
          <a:solidFill>
            <a:srgbClr val="958167"/>
          </a:solidFill>
          <a:ln w="9360">
            <a:noFill/>
          </a:ln>
        </p:spPr>
      </p:sp>
      <p:sp>
        <p:nvSpPr>
          <p:cNvPr id="63" name="CustomShape 25"/>
          <p:cNvSpPr/>
          <p:nvPr/>
        </p:nvSpPr>
        <p:spPr>
          <a:xfrm>
            <a:off x="5349960" y="1019160"/>
            <a:ext cx="212400" cy="212400"/>
          </a:xfrm>
          <a:prstGeom prst="rect">
            <a:avLst/>
          </a:prstGeom>
          <a:noFill/>
          <a:ln w="3240">
            <a:solidFill>
              <a:srgbClr val="1f1a17"/>
            </a:solidFill>
            <a:miter/>
          </a:ln>
        </p:spPr>
      </p:sp>
      <p:sp>
        <p:nvSpPr>
          <p:cNvPr id="64" name="CustomShape 26"/>
          <p:cNvSpPr/>
          <p:nvPr/>
        </p:nvSpPr>
        <p:spPr>
          <a:xfrm>
            <a:off x="5838840" y="963720"/>
            <a:ext cx="111384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fr-FR" sz="1400">
                <a:solidFill>
                  <a:srgbClr val="000000"/>
                </a:solidFill>
                <a:latin typeface="Calibri"/>
              </a:rPr>
              <a:t>without implant</a:t>
            </a:r>
            <a:endParaRPr/>
          </a:p>
        </p:txBody>
      </p:sp>
      <p:sp>
        <p:nvSpPr>
          <p:cNvPr id="65" name="CustomShape 27"/>
          <p:cNvSpPr/>
          <p:nvPr/>
        </p:nvSpPr>
        <p:spPr>
          <a:xfrm>
            <a:off x="5258520" y="4753080"/>
            <a:ext cx="64116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fr-FR" sz="1400">
                <a:solidFill>
                  <a:srgbClr val="000000"/>
                </a:solidFill>
                <a:latin typeface="Calibri"/>
              </a:rPr>
              <a:t>juveniles</a:t>
            </a:r>
            <a:endParaRPr/>
          </a:p>
        </p:txBody>
      </p:sp>
      <p:sp>
        <p:nvSpPr>
          <p:cNvPr id="66" name="CustomShape 28"/>
          <p:cNvSpPr/>
          <p:nvPr/>
        </p:nvSpPr>
        <p:spPr>
          <a:xfrm>
            <a:off x="6289920" y="4753080"/>
            <a:ext cx="65520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fr-FR" sz="1400">
                <a:solidFill>
                  <a:srgbClr val="000000"/>
                </a:solidFill>
                <a:latin typeface="Calibri"/>
              </a:rPr>
              <a:t>yearlings</a:t>
            </a:r>
            <a:endParaRPr/>
          </a:p>
        </p:txBody>
      </p:sp>
      <p:sp>
        <p:nvSpPr>
          <p:cNvPr id="67" name="CustomShape 29"/>
          <p:cNvSpPr/>
          <p:nvPr/>
        </p:nvSpPr>
        <p:spPr>
          <a:xfrm>
            <a:off x="7059600" y="4753080"/>
            <a:ext cx="1203120" cy="30348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fr-FR" sz="1400">
                <a:solidFill>
                  <a:srgbClr val="000000"/>
                </a:solidFill>
                <a:latin typeface="Symbol"/>
              </a:rPr>
              <a:t></a:t>
            </a:r>
            <a:r>
              <a:rPr lang="fr-FR" sz="1400">
                <a:solidFill>
                  <a:srgbClr val="000000"/>
                </a:solidFill>
                <a:latin typeface="Calibri"/>
              </a:rPr>
              <a:t> </a:t>
            </a:r>
            <a:r>
              <a:rPr lang="fr-FR" sz="1400">
                <a:solidFill>
                  <a:srgbClr val="000000"/>
                </a:solidFill>
                <a:latin typeface="Calibri"/>
              </a:rPr>
              <a:t>2 years old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